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0" r:id="rId1"/>
  </p:sldMasterIdLst>
  <p:notesMasterIdLst>
    <p:notesMasterId r:id="rId11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1" autoAdjust="0"/>
    <p:restoredTop sz="81573" autoAdjust="0"/>
  </p:normalViewPr>
  <p:slideViewPr>
    <p:cSldViewPr snapToGrid="0">
      <p:cViewPr>
        <p:scale>
          <a:sx n="90" d="100"/>
          <a:sy n="90" d="100"/>
        </p:scale>
        <p:origin x="100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BA36-F643-4DA7-91BF-3281CB63FACE}" type="datetimeFigureOut">
              <a:rPr lang="en-CA" smtClean="0"/>
              <a:t>2021-03-26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F4B1-A0A0-4952-A36C-6B055348E0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040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84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----------------------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Image Attribution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Icon: relevancy by Template from the Noun Project, CC-BY; https://thenounproject.com/term/relevancy/3115099/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9048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----------------------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Image Attribution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Icon: Target by Gregor </a:t>
            </a:r>
            <a:r>
              <a:rPr lang="en-US" dirty="0" err="1"/>
              <a:t>Cresnar</a:t>
            </a:r>
            <a:r>
              <a:rPr lang="en-US" dirty="0"/>
              <a:t> from the Noun Project, CC-BY; https://thenounproject.com/search/?q=target&amp;i=1002244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5191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----------------------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Image Attribution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Icon: quality by </a:t>
            </a:r>
            <a:r>
              <a:rPr lang="en-US" dirty="0" err="1"/>
              <a:t>Aneeque</a:t>
            </a:r>
            <a:r>
              <a:rPr lang="en-US" dirty="0"/>
              <a:t> Ahmed from the Noun Project, CC-BY; https://thenounproject.com/search/?q=quality&amp;i=1078235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8144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071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----------------------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Image Attribution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Icon: interactive by </a:t>
            </a:r>
            <a:r>
              <a:rPr lang="en-US" dirty="0" err="1"/>
              <a:t>Aneeque</a:t>
            </a:r>
            <a:r>
              <a:rPr lang="en-US" dirty="0"/>
              <a:t> Ahmed from the Noun Project, CC-BY; https://thenounproject.com/search/?q=interact&amp;i=2496530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609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----------------------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Image Attribution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Icon: Unlock by Busy from the Noun Project, CC-BY; https://thenounproject.com/search/?q=unlock&amp;i=2089990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329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FF4B1-A0A0-4952-A36C-6B055348E084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81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7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5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0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6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45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0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36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6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4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1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060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oerinfoki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facultydevelopment.merlot.org/ReviewCriteria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hyperlink" Target="http://open.bccampus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8">
            <a:extLst>
              <a:ext uri="{FF2B5EF4-FFF2-40B4-BE49-F238E27FC236}">
                <a16:creationId xmlns:a16="http://schemas.microsoft.com/office/drawing/2014/main" id="{DA182162-B517-4B41-B039-339F87FAE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7EEE45-F9D3-4CDA-A190-AEB5D886B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8542" y="1005839"/>
            <a:ext cx="6432313" cy="4805025"/>
          </a:xfrm>
        </p:spPr>
        <p:txBody>
          <a:bodyPr anchor="ctr">
            <a:normAutofit/>
          </a:bodyPr>
          <a:lstStyle/>
          <a:p>
            <a:r>
              <a:rPr lang="en-CA" sz="4800" dirty="0">
                <a:solidFill>
                  <a:schemeClr val="tx2"/>
                </a:solidFill>
              </a:rPr>
              <a:t>Faculty Guide for Evaluating Open Educational Resources</a:t>
            </a:r>
          </a:p>
        </p:txBody>
      </p:sp>
      <p:sp>
        <p:nvSpPr>
          <p:cNvPr id="44" name="Rectangle 40">
            <a:extLst>
              <a:ext uri="{FF2B5EF4-FFF2-40B4-BE49-F238E27FC236}">
                <a16:creationId xmlns:a16="http://schemas.microsoft.com/office/drawing/2014/main" id="{49B5AD54-1E68-4239-A6AF-FE0F49BB8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7200"/>
            <a:ext cx="3703320" cy="59333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505A5ED-48A4-4F10-BE3A-D4CDFE91E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5391" y="1009397"/>
            <a:ext cx="3078342" cy="4801468"/>
          </a:xfrm>
        </p:spPr>
        <p:txBody>
          <a:bodyPr anchor="ctr">
            <a:normAutofit/>
          </a:bodyPr>
          <a:lstStyle/>
          <a:p>
            <a:pPr algn="ctr"/>
            <a:r>
              <a:rPr lang="en-US" sz="2400" dirty="0">
                <a:solidFill>
                  <a:srgbClr val="FFFFFF"/>
                </a:solidFill>
              </a:rPr>
              <a:t>choosing resources for use in the classroom</a:t>
            </a:r>
            <a:endParaRPr lang="en-CA" sz="2400" dirty="0">
              <a:solidFill>
                <a:srgbClr val="FFFFFF"/>
              </a:solidFill>
            </a:endParaRPr>
          </a:p>
        </p:txBody>
      </p:sp>
      <p:pic>
        <p:nvPicPr>
          <p:cNvPr id="34" name="Picture 3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B46578F-F405-41A2-A043-0F2FC8959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6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A063D18-E46B-4E34-B1FD-9B5763C6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Relevance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65908-36E2-42C9-ADB2-3862F5C2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7526383" cy="3678303"/>
          </a:xfrm>
        </p:spPr>
        <p:txBody>
          <a:bodyPr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Does the information directly address one or more of the class objectives?</a:t>
            </a:r>
            <a:endParaRPr lang="en-US" sz="2800" dirty="0">
              <a:solidFill>
                <a:prstClr val="black"/>
              </a:solidFill>
              <a:latin typeface="Helvetica Neue"/>
            </a:endParaRPr>
          </a:p>
        </p:txBody>
      </p:sp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E88AF17-C08F-40F8-9D10-07C218220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4CB245A-A461-4AC6-BCCF-69B9BA6EEB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9686" y="2180496"/>
            <a:ext cx="4524664" cy="448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5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A2F91A0-77D8-4CCF-8AFC-9F64FBAD7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115" y="2381251"/>
            <a:ext cx="3779397" cy="375377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A063D18-E46B-4E34-B1FD-9B5763C6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Accuracy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65908-36E2-42C9-ADB2-3862F5C2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7400758" cy="3678303"/>
          </a:xfrm>
        </p:spPr>
        <p:txBody>
          <a:bodyPr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Is the information accurate? Are there major content errors or omissions?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Are there spelling errors or typos?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Has the material been peer reviewed?  </a:t>
            </a:r>
            <a:endParaRPr lang="en-US" sz="2800" b="0" i="0" u="none" strike="noStrike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D477FC9-94E7-4C95-A3EF-8F46EB724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4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3A8686F1-435B-4F06-AA42-139DB1ADC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0452" y="2571750"/>
            <a:ext cx="3650355" cy="358409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A063D18-E46B-4E34-B1FD-9B5763C6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PRODUCTION Quality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65908-36E2-42C9-ADB2-3862F5C2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8038933" cy="3678303"/>
          </a:xfrm>
        </p:spPr>
        <p:txBody>
          <a:bodyPr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Is the information clear and understandable?  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Is the layout and interface easy to navigate?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Do the design features enhance learning?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For multimedia resources, is the	 audio/video quality high? </a:t>
            </a:r>
            <a:endParaRPr lang="en-US" sz="2800" b="0" i="0" u="none" strike="noStrike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BFBD540-F1AC-4D56-8FF8-7A6BFF1353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58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1A5AA442-FA25-4E73-8D6D-13831EFA28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0951" y="2540493"/>
            <a:ext cx="3669856" cy="37016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A063D18-E46B-4E34-B1FD-9B5763C6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Accessibility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65908-36E2-42C9-ADB2-3862F5C2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7476958" cy="3678303"/>
          </a:xfrm>
        </p:spPr>
        <p:txBody>
          <a:bodyPr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Is the resource available in alternative formats (e.g. .doc or .</a:t>
            </a:r>
            <a:r>
              <a:rPr lang="en-US" sz="2800" b="0" i="0" u="none" strike="noStrike" dirty="0" err="1">
                <a:solidFill>
                  <a:srgbClr val="000000"/>
                </a:solidFill>
                <a:latin typeface="Helvetica Neue"/>
              </a:rPr>
              <a:t>odf</a:t>
            </a: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)?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For audio or video resources, is there a transcript or subtitles? </a:t>
            </a:r>
            <a:endParaRPr lang="en-US" sz="2800" b="0" i="0" u="none" strike="noStrike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C49AB0E-6A70-4269-976F-9CF268434C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839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360D65CF-9B35-49F2-ADAD-63E751AF9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375" y="2426283"/>
            <a:ext cx="3714582" cy="3758136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A063D18-E46B-4E34-B1FD-9B5763C6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Interactivity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65908-36E2-42C9-ADB2-3862F5C2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7372183" cy="3678303"/>
          </a:xfrm>
        </p:spPr>
        <p:txBody>
          <a:bodyPr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Does the resource encourage active learning and class participation? If not, are you able to add that to the resource?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Are there opportunities for students to test their understanding of the material (e.g. a video with embedded questions)? </a:t>
            </a:r>
            <a:endParaRPr lang="en-US" sz="2800" b="0" i="0" u="none" strike="noStrike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BDC1D6C-65C5-4424-B1B9-E3380C8006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36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465B798D-743D-42C5-AEF2-F7E90418B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0575" y="2477541"/>
            <a:ext cx="3730232" cy="3678303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3A063D18-E46B-4E34-B1FD-9B5763C6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Licensing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65908-36E2-42C9-ADB2-3862F5C2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7299383" cy="3678303"/>
          </a:xfrm>
        </p:spPr>
        <p:txBody>
          <a:bodyPr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Does the license allow for educational reuse of the materials? 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0" i="0" u="none" strike="noStrike" dirty="0">
                <a:solidFill>
                  <a:srgbClr val="000000"/>
                </a:solidFill>
                <a:latin typeface="Helvetica Neue"/>
              </a:rPr>
              <a:t>Does the license allow modifications or adaptations of the materials? If so, can you modify the resource to better fit the class objectives or encourage active learning? </a:t>
            </a:r>
            <a:endParaRPr lang="en-US" sz="2800" b="0" i="0" u="none" strike="noStrike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9A35374-E6FC-4E64-9B25-8A40FAEAA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8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278971-7489-424B-B82E-5A56277F52B5}"/>
              </a:ext>
            </a:extLst>
          </p:cNvPr>
          <p:cNvSpPr/>
          <p:nvPr/>
        </p:nvSpPr>
        <p:spPr>
          <a:xfrm>
            <a:off x="441790" y="616676"/>
            <a:ext cx="11309758" cy="11920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AC0E6-0C49-4062-BC3B-FF09BF8A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7591-F50D-4263-93B9-D4149B2CB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400" dirty="0"/>
              <a:t>JISC. (n.d.). Open Educational Resources </a:t>
            </a:r>
            <a:r>
              <a:rPr lang="en-US" sz="2400" dirty="0" err="1"/>
              <a:t>infoKit</a:t>
            </a:r>
            <a:r>
              <a:rPr lang="en-US" sz="2400" dirty="0"/>
              <a:t> [wiki]. Retrieved from </a:t>
            </a:r>
            <a:r>
              <a:rPr lang="en-US" sz="2400" dirty="0">
                <a:hlinkClick r:id="rId3"/>
              </a:rPr>
              <a:t>http://bit.ly/oerinfokit</a:t>
            </a:r>
            <a:r>
              <a:rPr lang="en-US" sz="2400" dirty="0"/>
              <a:t>.</a:t>
            </a:r>
          </a:p>
          <a:p>
            <a:pPr marL="457200" indent="-457200">
              <a:buNone/>
            </a:pPr>
            <a:r>
              <a:rPr lang="en-US" sz="2400" dirty="0"/>
              <a:t>  </a:t>
            </a:r>
          </a:p>
          <a:p>
            <a:pPr marL="457200" indent="-457200">
              <a:buNone/>
            </a:pPr>
            <a:r>
              <a:rPr lang="en-US" sz="2400" dirty="0"/>
              <a:t>MERLOT. (n.d.). MERLOT Faculty Development Portal: EVALUATION CRITERIA. Retrieved from </a:t>
            </a:r>
            <a:r>
              <a:rPr lang="en-US" sz="2400" dirty="0">
                <a:hlinkClick r:id="rId4"/>
              </a:rPr>
              <a:t>http://facultydevelopment.merlot.org/ReviewCriteria.html</a:t>
            </a:r>
            <a:r>
              <a:rPr lang="en-US" sz="2400" dirty="0"/>
              <a:t>.</a:t>
            </a:r>
          </a:p>
          <a:p>
            <a:pPr marL="457200" indent="-457200">
              <a:buNone/>
            </a:pPr>
            <a:r>
              <a:rPr lang="en-US" sz="2400" dirty="0"/>
              <a:t> </a:t>
            </a:r>
          </a:p>
          <a:p>
            <a:pPr marL="457200" indent="-457200">
              <a:buNone/>
            </a:pPr>
            <a:r>
              <a:rPr lang="en-US" sz="2400" dirty="0"/>
              <a:t>Shank, J. D. (2014). Interactive open educational resources: A guide to finding, choosing, and using what's out there to transform college teaching. San Francisco: Jossey-Bass.</a:t>
            </a:r>
            <a:endParaRPr lang="en-CA" sz="2400" dirty="0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77A77E9-C8FF-45AA-9A4A-3F362D44AD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650" y="6023146"/>
            <a:ext cx="1380885" cy="60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3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C4E03DE-1C4E-4337-B54B-247C1E948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1CC0937-4B54-4AB8-9605-7DEED9993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0"/>
            <a:ext cx="12192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E3EDEA1-97CC-41C2-BE54-EA64ACE7F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614407"/>
            <a:ext cx="750779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926A5DB-A90A-4941-81F5-DF0E44A29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391" y="641102"/>
            <a:ext cx="3695019" cy="282703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CFDA758-E7CF-49C5-A2D4-F29DB7001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70" y="1395476"/>
            <a:ext cx="3032063" cy="1318288"/>
          </a:xfrm>
          <a:prstGeom prst="rect">
            <a:avLst/>
          </a:prstGeom>
        </p:spPr>
      </p:pic>
      <p:pic>
        <p:nvPicPr>
          <p:cNvPr id="10" name="Picture 9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5C22D78-64F1-4C3E-B84D-517A8A3B68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198" y="3881184"/>
            <a:ext cx="2097407" cy="2186388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AB1B71B9-532D-4BBD-BEBA-D028ACC08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134" y="3557674"/>
            <a:ext cx="3695019" cy="282703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763596-6600-4111-BD3E-C447EA71303C}"/>
              </a:ext>
            </a:extLst>
          </p:cNvPr>
          <p:cNvSpPr txBox="1"/>
          <p:nvPr/>
        </p:nvSpPr>
        <p:spPr>
          <a:xfrm>
            <a:off x="4401849" y="2180496"/>
            <a:ext cx="7208957" cy="40456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R="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2400" b="0" i="1" u="none" strike="noStrike" dirty="0">
                <a:solidFill>
                  <a:schemeClr val="tx2"/>
                </a:solidFill>
              </a:rPr>
              <a:t>This guide is a creation of the BCOEL, a group of BC postsecondary librarians working together to support the use of quality Open Educational Resources (OER). For more information about BCOER and its activities, go to </a:t>
            </a:r>
            <a:r>
              <a:rPr lang="en-US" sz="2400" b="1" i="1" u="none" strike="noStrike" dirty="0">
                <a:solidFill>
                  <a:schemeClr val="tx2"/>
                </a:solidFill>
                <a:hlinkClick r:id="rId4"/>
              </a:rPr>
              <a:t>http://open.bccampus.ca</a:t>
            </a:r>
            <a:r>
              <a:rPr lang="en-US" sz="2400" b="0" i="1" u="none" strike="noStrike" dirty="0">
                <a:solidFill>
                  <a:schemeClr val="tx2"/>
                </a:solidFill>
              </a:rPr>
              <a:t>. </a:t>
            </a:r>
            <a:endParaRPr lang="en-US" sz="2400" b="0" i="0" u="none" strike="noStrike" dirty="0">
              <a:solidFill>
                <a:schemeClr val="tx2"/>
              </a:solidFill>
            </a:endParaRPr>
          </a:p>
        </p:txBody>
      </p:sp>
      <p:pic>
        <p:nvPicPr>
          <p:cNvPr id="12" name="Picture 11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BA4C6063-A42F-4CAF-8ED4-4AB4A2BC65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1849" y="5871857"/>
            <a:ext cx="1462542" cy="511709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A8121AC-45AA-4D66-A000-042E9B2CC928}"/>
              </a:ext>
            </a:extLst>
          </p:cNvPr>
          <p:cNvSpPr txBox="1"/>
          <p:nvPr/>
        </p:nvSpPr>
        <p:spPr>
          <a:xfrm>
            <a:off x="5980195" y="580454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/>
            <a:r>
              <a:rPr lang="en-US" sz="1800" b="0" i="1" u="none" strike="noStrike" dirty="0">
                <a:solidFill>
                  <a:srgbClr val="747373"/>
                </a:solidFill>
                <a:latin typeface="Helvetica Neue"/>
              </a:rPr>
              <a:t>This work is licensed under a Creative Commons Attribution 4.0 International License. </a:t>
            </a:r>
            <a:endParaRPr lang="en-US" sz="4000" b="0" i="0" u="none" strike="noStrike" dirty="0">
              <a:solidFill>
                <a:prstClr val="black"/>
              </a:solidFill>
              <a:latin typeface="Lucida Sans" panose="020B0602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AEB73F-91C4-49F7-BCE6-AF667A9582C2}"/>
              </a:ext>
            </a:extLst>
          </p:cNvPr>
          <p:cNvSpPr/>
          <p:nvPr/>
        </p:nvSpPr>
        <p:spPr>
          <a:xfrm>
            <a:off x="4241830" y="616676"/>
            <a:ext cx="7509718" cy="11920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5330633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6">
      <a:dk1>
        <a:srgbClr val="000000"/>
      </a:dk1>
      <a:lt1>
        <a:srgbClr val="FFFFFF"/>
      </a:lt1>
      <a:dk2>
        <a:srgbClr val="404042"/>
      </a:dk2>
      <a:lt2>
        <a:srgbClr val="C1C2C4"/>
      </a:lt2>
      <a:accent1>
        <a:srgbClr val="00ADD7"/>
      </a:accent1>
      <a:accent2>
        <a:srgbClr val="747373"/>
      </a:accent2>
      <a:accent3>
        <a:srgbClr val="C1C2C4"/>
      </a:accent3>
      <a:accent4>
        <a:srgbClr val="C1C2C4"/>
      </a:accent4>
      <a:accent5>
        <a:srgbClr val="1AB39F"/>
      </a:accent5>
      <a:accent6>
        <a:srgbClr val="D5393D"/>
      </a:accent6>
      <a:hlink>
        <a:srgbClr val="00ADD7"/>
      </a:hlink>
      <a:folHlink>
        <a:srgbClr val="00ADD7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217</TotalTime>
  <Words>528</Words>
  <Application>Microsoft Office PowerPoint</Application>
  <PresentationFormat>Widescreen</PresentationFormat>
  <Paragraphs>58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Gill Sans MT</vt:lpstr>
      <vt:lpstr>Helvetica Neue</vt:lpstr>
      <vt:lpstr>Lucida Sans</vt:lpstr>
      <vt:lpstr>Wingdings</vt:lpstr>
      <vt:lpstr>Wingdings 2</vt:lpstr>
      <vt:lpstr>Dividend</vt:lpstr>
      <vt:lpstr>Faculty Guide for Evaluating Open Educational Resources</vt:lpstr>
      <vt:lpstr>Relevance</vt:lpstr>
      <vt:lpstr>Accuracy</vt:lpstr>
      <vt:lpstr>PRODUCTION Quality</vt:lpstr>
      <vt:lpstr>Accessibility</vt:lpstr>
      <vt:lpstr>Interactivity</vt:lpstr>
      <vt:lpstr>Licensing</vt:lpstr>
      <vt:lpstr>Further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Guide for Evaluating Open Educational Resources (OER)</dc:title>
  <dc:creator>Amanda Grey</dc:creator>
  <cp:lastModifiedBy>Amanda Grey</cp:lastModifiedBy>
  <cp:revision>12</cp:revision>
  <dcterms:created xsi:type="dcterms:W3CDTF">2021-03-26T17:07:54Z</dcterms:created>
  <dcterms:modified xsi:type="dcterms:W3CDTF">2021-03-26T20:48:03Z</dcterms:modified>
</cp:coreProperties>
</file>