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74" r:id="rId14"/>
    <p:sldId id="266" r:id="rId15"/>
    <p:sldId id="269" r:id="rId16"/>
    <p:sldId id="271" r:id="rId17"/>
    <p:sldId id="272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67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61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29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86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76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27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1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90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9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81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EAEF-46B7-48E0-A4F2-487DF1F0E19D}" type="datetimeFigureOut">
              <a:rPr lang="en-CA" smtClean="0"/>
              <a:t>09/06/2017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334A-F025-4788-91ED-0F56A4419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4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rthur.Green@geog.ubc.ca" TargetMode="External"/><Relationship Id="rId2" Type="http://schemas.openxmlformats.org/officeDocument/2006/relationships/hyperlink" Target="mailto:Farhad.Dastur@kpu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tin.warkentin@ufv.ca" TargetMode="External"/><Relationship Id="rId5" Type="http://schemas.openxmlformats.org/officeDocument/2006/relationships/hyperlink" Target="mailto:Rajiv.Jhangiani@kpu.ca" TargetMode="External"/><Relationship Id="rId4" Type="http://schemas.openxmlformats.org/officeDocument/2006/relationships/hyperlink" Target="mailto:Kenneth_Jeffery@bcit.c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night-music-band-microphone-9137" TargetMode="External"/><Relationship Id="rId2" Type="http://schemas.openxmlformats.org/officeDocument/2006/relationships/hyperlink" Target="https://open.bccampus.ca/bcoer-librarians/bcoer-too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u-s-dollar-bills-pin-down-on-the-ground-16447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6pcl9w" TargetMode="External"/><Relationship Id="rId2" Type="http://schemas.openxmlformats.org/officeDocument/2006/relationships/hyperlink" Target="https://research.archives.gov/id/54623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library-university-books-students-1206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ur-book-close-up-data-270233/" TargetMode="External"/><Relationship Id="rId2" Type="http://schemas.openxmlformats.org/officeDocument/2006/relationships/hyperlink" Target="https://www.pexels.com/photo/gray-scale-photo-of-car-factory-18871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aerial-photography-of-cars-on-road-intersection-186537/" TargetMode="External"/><Relationship Id="rId4" Type="http://schemas.openxmlformats.org/officeDocument/2006/relationships/hyperlink" Target="https://tinyurl.com/kr27bc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c.pexels.com/photos/314829/pexels-photo-314829.jpe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ilframework#valu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172" y="1355860"/>
            <a:ext cx="9987643" cy="2387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Collaborative Effort:</a:t>
            </a:r>
            <a:b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Institutional OER Initiatives Shared and Discussed</a:t>
            </a:r>
            <a:endParaRPr lang="en-CA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195" y="6130943"/>
            <a:ext cx="1122608" cy="374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9417" y="5948762"/>
            <a:ext cx="2835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BC Open Education Librarians, 2017. All content licensed </a:t>
            </a:r>
            <a:r>
              <a:rPr lang="en-CA" sz="1400" dirty="0" smtClean="0">
                <a:hlinkClick r:id="rId3"/>
              </a:rPr>
              <a:t>CC BY 4.0</a:t>
            </a:r>
            <a:r>
              <a:rPr lang="en-CA" sz="1400" dirty="0" smtClean="0"/>
              <a:t> unless otherwise indicated.</a:t>
            </a: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528145" y="3743460"/>
            <a:ext cx="765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Panel Discussion at the British Columbia Library Association Conference 2017</a:t>
            </a:r>
            <a:endParaRPr lang="en-CA" sz="28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46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2" y="4039053"/>
            <a:ext cx="11353800" cy="2541361"/>
          </a:xfrm>
        </p:spPr>
        <p:txBody>
          <a:bodyPr>
            <a:noAutofit/>
          </a:bodyPr>
          <a:lstStyle/>
          <a:p>
            <a:pPr algn="ctr"/>
            <a:r>
              <a:rPr lang="en-CA" sz="6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Promote interdisciplinary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8186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2977696"/>
            <a:ext cx="10183586" cy="3880304"/>
          </a:xfrm>
        </p:spPr>
        <p:txBody>
          <a:bodyPr>
            <a:normAutofit/>
          </a:bodyPr>
          <a:lstStyle/>
          <a:p>
            <a:pPr algn="ctr"/>
            <a:r>
              <a:rPr lang="en-US" sz="53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Describe the interrelationship of your teaching practices, libraries, and open education in five years? Ten years?</a:t>
            </a:r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862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0">
              <a:schemeClr val="bg2">
                <a:lumMod val="90000"/>
              </a:schemeClr>
            </a:gs>
            <a:gs pos="83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1328511"/>
            <a:ext cx="10515600" cy="1325563"/>
          </a:xfrm>
        </p:spPr>
        <p:txBody>
          <a:bodyPr>
            <a:normAutofit/>
          </a:bodyPr>
          <a:lstStyle/>
          <a:p>
            <a:r>
              <a:rPr lang="en-CA" sz="6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Questions?</a:t>
            </a:r>
            <a:endParaRPr lang="en-CA" sz="6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59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0">
              <a:schemeClr val="bg2">
                <a:lumMod val="90000"/>
              </a:schemeClr>
            </a:gs>
            <a:gs pos="83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8" y="515711"/>
            <a:ext cx="10515600" cy="1147989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Panelists: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700" y="1663700"/>
            <a:ext cx="10201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Farhad Dastur, Psychology Department, Kwantlen </a:t>
            </a:r>
            <a:r>
              <a:rPr lang="en-CA" sz="2000" dirty="0"/>
              <a:t>Polytechnic University  </a:t>
            </a:r>
            <a:endParaRPr lang="en-CA" sz="2000" dirty="0" smtClean="0"/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2"/>
              </a:rPr>
              <a:t>Farhad.Dastur@kpu.ca</a:t>
            </a:r>
            <a:endParaRPr lang="en-CA" sz="2000" dirty="0" smtClean="0"/>
          </a:p>
          <a:p>
            <a:endParaRPr lang="en-CA" sz="2000" dirty="0" smtClean="0"/>
          </a:p>
          <a:p>
            <a:r>
              <a:rPr lang="en-CA" sz="2000" dirty="0" smtClean="0"/>
              <a:t>Arthur Gill Green, Geography Department, University of British Columbia/</a:t>
            </a:r>
            <a:r>
              <a:rPr lang="en-CA" sz="2000" dirty="0" err="1" smtClean="0"/>
              <a:t>Okanagon</a:t>
            </a:r>
            <a:r>
              <a:rPr lang="en-CA" sz="2000" dirty="0" smtClean="0"/>
              <a:t> College</a:t>
            </a:r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3"/>
              </a:rPr>
              <a:t>Arthur.Green@geog.ubc.ca</a:t>
            </a:r>
            <a:r>
              <a:rPr lang="en-CA" sz="2000" dirty="0" smtClean="0"/>
              <a:t> </a:t>
            </a:r>
          </a:p>
          <a:p>
            <a:endParaRPr lang="en-CA" sz="2000" dirty="0" smtClean="0"/>
          </a:p>
          <a:p>
            <a:r>
              <a:rPr lang="en-CA" sz="2000" dirty="0" smtClean="0"/>
              <a:t>Ken Jeffrey, Graphic Communications Technology, British Columbia Institute </a:t>
            </a:r>
            <a:r>
              <a:rPr lang="en-CA" sz="2000" dirty="0"/>
              <a:t>of </a:t>
            </a:r>
            <a:r>
              <a:rPr lang="en-CA" sz="2000" dirty="0" smtClean="0"/>
              <a:t>Technology</a:t>
            </a:r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4"/>
              </a:rPr>
              <a:t>Kenneth_Jeffery@bcit.ca</a:t>
            </a:r>
            <a:endParaRPr lang="en-CA" sz="2000" dirty="0" smtClean="0"/>
          </a:p>
          <a:p>
            <a:endParaRPr lang="en-CA" sz="2000" dirty="0" smtClean="0"/>
          </a:p>
          <a:p>
            <a:r>
              <a:rPr lang="en-CA" sz="2000" b="1" dirty="0"/>
              <a:t>Regrets:</a:t>
            </a:r>
            <a:r>
              <a:rPr lang="en-CA" sz="2000" dirty="0"/>
              <a:t> Rajiv Jhangiani, </a:t>
            </a:r>
            <a:r>
              <a:rPr lang="en-CA" sz="2000" dirty="0" smtClean="0"/>
              <a:t>Psychology Department, Kwantlen </a:t>
            </a:r>
            <a:r>
              <a:rPr lang="en-CA" sz="2000" dirty="0"/>
              <a:t>Polytechnic </a:t>
            </a:r>
            <a:r>
              <a:rPr lang="en-CA" sz="2000" dirty="0" smtClean="0"/>
              <a:t>University</a:t>
            </a:r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5"/>
              </a:rPr>
              <a:t>Rajiv.Jhangiani@kpu.ca</a:t>
            </a:r>
            <a:r>
              <a:rPr lang="en-CA" sz="2000" dirty="0" smtClean="0"/>
              <a:t> </a:t>
            </a:r>
          </a:p>
          <a:p>
            <a:endParaRPr lang="en-CA" sz="2000" b="1" dirty="0" smtClean="0"/>
          </a:p>
          <a:p>
            <a:r>
              <a:rPr lang="en-CA" sz="2000" b="1" dirty="0" smtClean="0"/>
              <a:t>Session Facilitator</a:t>
            </a:r>
            <a:r>
              <a:rPr lang="en-CA" sz="2000" b="1" dirty="0"/>
              <a:t>: </a:t>
            </a:r>
            <a:r>
              <a:rPr lang="en-CA" sz="2000" dirty="0"/>
              <a:t>Martin Warkentin, </a:t>
            </a:r>
            <a:r>
              <a:rPr lang="en-CA" sz="2000" dirty="0" smtClean="0"/>
              <a:t>Library, </a:t>
            </a:r>
            <a:r>
              <a:rPr lang="en-CA" sz="2000" dirty="0"/>
              <a:t>University of the Fraser Valley</a:t>
            </a:r>
          </a:p>
          <a:p>
            <a:r>
              <a:rPr lang="en-CA" sz="2000" dirty="0"/>
              <a:t>	</a:t>
            </a:r>
            <a:r>
              <a:rPr lang="en-CA" sz="2000" dirty="0" smtClean="0">
                <a:hlinkClick r:id="rId6"/>
              </a:rPr>
              <a:t>martin.warkentin@ufv.ca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2728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Image Sources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486"/>
            <a:ext cx="10515600" cy="4413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 order of appearance: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dirty="0"/>
              <a:t>5Rs Logo. Adapted from BCOER poster. </a:t>
            </a:r>
            <a:r>
              <a:rPr lang="en-CA" dirty="0">
                <a:hlinkClick r:id="rId2"/>
              </a:rPr>
              <a:t>https://open.bccampus.ca/bcoer-librarians/bcoer-tools/</a:t>
            </a:r>
            <a:r>
              <a:rPr lang="en-CA" dirty="0"/>
              <a:t> CC BY 4.0</a:t>
            </a:r>
          </a:p>
          <a:p>
            <a:r>
              <a:rPr lang="en-CA" dirty="0" smtClean="0"/>
              <a:t>Adapted untitled image of microphone </a:t>
            </a:r>
            <a:r>
              <a:rPr lang="en-CA" dirty="0" smtClean="0">
                <a:hlinkClick r:id="rId3"/>
              </a:rPr>
              <a:t>https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www.pexels.com/photo/night-music-band-microphone-9137</a:t>
            </a:r>
            <a:r>
              <a:rPr lang="en-CA" dirty="0" smtClean="0"/>
              <a:t> By </a:t>
            </a:r>
            <a:r>
              <a:rPr lang="en-CA" dirty="0" err="1" smtClean="0"/>
              <a:t>Tookapic</a:t>
            </a:r>
            <a:r>
              <a:rPr lang="en-CA" dirty="0" smtClean="0"/>
              <a:t>, 2015. CC0</a:t>
            </a:r>
          </a:p>
          <a:p>
            <a:r>
              <a:rPr lang="en-CA" dirty="0" smtClean="0"/>
              <a:t>Adapted from </a:t>
            </a:r>
            <a:r>
              <a:rPr lang="en-US" dirty="0" smtClean="0"/>
              <a:t>U.S. </a:t>
            </a:r>
            <a:r>
              <a:rPr lang="en-US" dirty="0"/>
              <a:t>Dollar Bills Pin Down on the Ground </a:t>
            </a:r>
            <a:r>
              <a:rPr lang="en-US" dirty="0">
                <a:hlinkClick r:id="rId4"/>
              </a:rPr>
              <a:t>https://www.pexels.com/photo/u-s-dollar-bills-pin-down-on-the-ground-164474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By The Digital Way, </a:t>
            </a:r>
            <a:r>
              <a:rPr lang="en-US" dirty="0" err="1" smtClean="0"/>
              <a:t>nd</a:t>
            </a:r>
            <a:r>
              <a:rPr lang="en-US" dirty="0" smtClean="0"/>
              <a:t>. CC0.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411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Image Sources continued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Adapted </a:t>
            </a:r>
            <a:r>
              <a:rPr lang="en-CA" dirty="0" smtClean="0"/>
              <a:t>from </a:t>
            </a:r>
            <a:r>
              <a:rPr lang="en-US" dirty="0" smtClean="0"/>
              <a:t>Sulphur Fumes Pour Out Of The Smokestacks Of The Olin Mathieson Chemical Plant</a:t>
            </a:r>
            <a:r>
              <a:rPr lang="en-CA" dirty="0"/>
              <a:t> </a:t>
            </a:r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research.archives.gov/id/546237</a:t>
            </a:r>
            <a:r>
              <a:rPr lang="en-CA" dirty="0" smtClean="0"/>
              <a:t> By National Archives (College Park, MD), 1972.</a:t>
            </a:r>
          </a:p>
          <a:p>
            <a:r>
              <a:rPr lang="en-CA" dirty="0" smtClean="0"/>
              <a:t>Adapted from </a:t>
            </a:r>
            <a:r>
              <a:rPr lang="en-CA" dirty="0"/>
              <a:t>Pirate </a:t>
            </a:r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tinyurl.com/m6pcl9w</a:t>
            </a:r>
            <a:r>
              <a:rPr lang="en-CA" dirty="0" smtClean="0"/>
              <a:t> By Kate Haskell (Flickr), 2009. CC BY 2.0. </a:t>
            </a:r>
          </a:p>
          <a:p>
            <a:r>
              <a:rPr lang="en-CA" dirty="0" smtClean="0"/>
              <a:t>Adapted from untitled </a:t>
            </a:r>
            <a:r>
              <a:rPr lang="en-CA" dirty="0"/>
              <a:t>library image </a:t>
            </a:r>
            <a:r>
              <a:rPr lang="en-CA" dirty="0">
                <a:hlinkClick r:id="rId4"/>
              </a:rPr>
              <a:t>https://www.pexels.com/photo/library-university-books-students-12064</a:t>
            </a:r>
            <a:r>
              <a:rPr lang="en-CA" dirty="0" smtClean="0">
                <a:hlinkClick r:id="rId4"/>
              </a:rPr>
              <a:t>/</a:t>
            </a:r>
            <a:r>
              <a:rPr lang="en-CA" dirty="0"/>
              <a:t> By </a:t>
            </a:r>
            <a:r>
              <a:rPr lang="en-CA" dirty="0" err="1"/>
              <a:t>Tamás</a:t>
            </a:r>
            <a:r>
              <a:rPr lang="en-CA" dirty="0"/>
              <a:t> </a:t>
            </a:r>
            <a:r>
              <a:rPr lang="en-CA" dirty="0" err="1" smtClean="0"/>
              <a:t>Mészáros</a:t>
            </a:r>
            <a:r>
              <a:rPr lang="en-CA" dirty="0" smtClean="0"/>
              <a:t>, 2014. CC0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181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Image Sources continued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Adapted </a:t>
            </a:r>
            <a:r>
              <a:rPr lang="en-CA" dirty="0" smtClean="0"/>
              <a:t>from Gray Scale Photo of Car Factory </a:t>
            </a:r>
            <a:r>
              <a:rPr lang="en-CA" dirty="0">
                <a:hlinkClick r:id="rId2"/>
              </a:rPr>
              <a:t>https://www.pexels.com/photo/gray-scale-photo-of-car-factory-188710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 By Mike, 2016. CC0</a:t>
            </a:r>
          </a:p>
          <a:p>
            <a:r>
              <a:rPr lang="en-CA" dirty="0" smtClean="0"/>
              <a:t>Adapted from untitled image of open dictionary </a:t>
            </a:r>
            <a:r>
              <a:rPr lang="en-CA" dirty="0">
                <a:hlinkClick r:id="rId3"/>
              </a:rPr>
              <a:t>https://www.pexels.com/photo/blur-book-close-up-data-270233</a:t>
            </a:r>
            <a:r>
              <a:rPr lang="en-CA" dirty="0" smtClean="0">
                <a:hlinkClick r:id="rId3"/>
              </a:rPr>
              <a:t>/</a:t>
            </a:r>
            <a:r>
              <a:rPr lang="en-CA" dirty="0" smtClean="0"/>
              <a:t> By diannehope14, </a:t>
            </a:r>
            <a:r>
              <a:rPr lang="en-CA" dirty="0" err="1" smtClean="0"/>
              <a:t>nd</a:t>
            </a:r>
            <a:r>
              <a:rPr lang="en-CA" dirty="0" smtClean="0"/>
              <a:t>. CC0. </a:t>
            </a:r>
          </a:p>
          <a:p>
            <a:r>
              <a:rPr lang="en-CA" dirty="0" smtClean="0"/>
              <a:t>Adapted from Repairing Watches </a:t>
            </a:r>
            <a:r>
              <a:rPr lang="en-CA" dirty="0" smtClean="0">
                <a:hlinkClick r:id="rId4"/>
              </a:rPr>
              <a:t>https</a:t>
            </a:r>
            <a:r>
              <a:rPr lang="en-CA" dirty="0">
                <a:hlinkClick r:id="rId4"/>
              </a:rPr>
              <a:t>://</a:t>
            </a:r>
            <a:r>
              <a:rPr lang="en-CA" dirty="0" smtClean="0">
                <a:hlinkClick r:id="rId4"/>
              </a:rPr>
              <a:t>tinyurl.com/kr27bcg</a:t>
            </a:r>
            <a:r>
              <a:rPr lang="en-CA" dirty="0" smtClean="0"/>
              <a:t> By </a:t>
            </a:r>
            <a:r>
              <a:rPr lang="en-CA" dirty="0" err="1" smtClean="0"/>
              <a:t>Leniner</a:t>
            </a:r>
            <a:r>
              <a:rPr lang="en-CA" dirty="0" smtClean="0"/>
              <a:t> (Flickr), 2013. BY NC 2.0.</a:t>
            </a:r>
          </a:p>
          <a:p>
            <a:r>
              <a:rPr lang="en-CA" dirty="0" smtClean="0"/>
              <a:t>Adapted from </a:t>
            </a:r>
            <a:r>
              <a:rPr lang="en-US" dirty="0" smtClean="0"/>
              <a:t>Aerial Photography of Cars on Road </a:t>
            </a:r>
            <a:r>
              <a:rPr lang="en-US" dirty="0"/>
              <a:t>Intersection </a:t>
            </a:r>
            <a:r>
              <a:rPr lang="en-US" dirty="0">
                <a:hlinkClick r:id="rId5"/>
              </a:rPr>
              <a:t>https://www.pexels.com/photo/aerial-photography-of-cars-on-road-intersection-186537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By Joey Lu, 2016. CC0.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818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Image Sources continued</a:t>
            </a:r>
            <a:endParaRPr lang="en-CA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Adapted </a:t>
            </a:r>
            <a:r>
              <a:rPr lang="en-CA" dirty="0" smtClean="0"/>
              <a:t>from Close-up of Snowflakes  </a:t>
            </a:r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static.pexels.com/photos/314829/pexels-photo-314829.jpeg</a:t>
            </a:r>
            <a:r>
              <a:rPr lang="en-CA" dirty="0" smtClean="0"/>
              <a:t> By </a:t>
            </a:r>
            <a:r>
              <a:rPr lang="en-CA" dirty="0" err="1" smtClean="0"/>
              <a:t>Myriams-Fotos</a:t>
            </a:r>
            <a:r>
              <a:rPr lang="en-CA" dirty="0" smtClean="0"/>
              <a:t>, 2017. CC0</a:t>
            </a:r>
          </a:p>
        </p:txBody>
      </p:sp>
    </p:spTree>
    <p:extLst>
      <p:ext uri="{BB962C8B-B14F-4D97-AF65-F5344CB8AC3E}">
        <p14:creationId xmlns:p14="http://schemas.microsoft.com/office/powerpoint/2010/main" val="312317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72" y="2291896"/>
            <a:ext cx="64280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8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Conversation</a:t>
            </a:r>
            <a:br>
              <a:rPr lang="en-CA" sz="8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CA" sz="8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Starters</a:t>
            </a:r>
            <a:endParaRPr lang="en-CA" sz="80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65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070" y="1861456"/>
            <a:ext cx="10515600" cy="947057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Less emphasis on financial savings</a:t>
            </a:r>
            <a:r>
              <a:rPr lang="en-US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  <a:endParaRPr lang="en-CA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8" y="3200399"/>
            <a:ext cx="13824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More emphasis on pedagogical </a:t>
            </a:r>
            <a:r>
              <a:rPr lang="en-US" sz="4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innovation.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97532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29" y="2242910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Academic freedom is used as an excuse to avoid trying something new</a:t>
            </a:r>
            <a:endParaRPr lang="en-CA" sz="48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13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86" y="2471510"/>
            <a:ext cx="11990613" cy="332513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Choose how to direct the intellectual property rights discourse:</a:t>
            </a:r>
            <a:br>
              <a:rPr lang="en-US" sz="5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5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copyright or </a:t>
            </a:r>
            <a:r>
              <a:rPr lang="en-US" sz="5400" b="1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copyleft</a:t>
            </a:r>
            <a:endParaRPr lang="en-CA" sz="54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2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2014310"/>
            <a:ext cx="10515600" cy="24597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“Learners who are developing their information literate abilities see themselves as contributors to the information marketplace rather than only consumers.”</a:t>
            </a:r>
            <a:endParaRPr lang="en-CA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4230" y="5078186"/>
            <a:ext cx="537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- Association of College and Research Libraries, </a:t>
            </a:r>
            <a:r>
              <a:rPr lang="en-CA" sz="2000" i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hlinkClick r:id="rId3"/>
              </a:rPr>
              <a:t>Framework for Information Literacy for Higher Education</a:t>
            </a:r>
            <a:endParaRPr lang="en-CA" sz="2000" i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8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1067254"/>
            <a:ext cx="10515600" cy="463141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Curate AND Create: Information consumption and production are not separate practices</a:t>
            </a:r>
            <a:endParaRPr lang="en-CA" sz="54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56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8" y="43982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Collaboration is the key value in knowledge production</a:t>
            </a:r>
            <a:endParaRPr lang="en-CA" sz="60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43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71" y="2438852"/>
            <a:ext cx="6754585" cy="149633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Quality </a:t>
            </a:r>
            <a:r>
              <a:rPr lang="en-US" sz="7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IS </a:t>
            </a:r>
            <a:r>
              <a:rPr lang="en-US" sz="6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 issue</a:t>
            </a:r>
            <a:endParaRPr lang="en-CA" sz="60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199" y="4343399"/>
            <a:ext cx="10368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- depending on the </a:t>
            </a:r>
            <a:r>
              <a:rPr lang="en-US" sz="60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discipline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381525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59&quot;&gt;&lt;/object&gt;&lt;object type=&quot;2&quot; unique_id=&quot;10060&quot;&gt;&lt;object type=&quot;3&quot; unique_id=&quot;10061&quot;&gt;&lt;property id=&quot;20148&quot; value=&quot;5&quot;/&gt;&lt;property id=&quot;20300&quot; value=&quot;Slide 1 - &amp;quot;Collaborative Effort: Institutional OER Initiatives Shared and Discussed&amp;quot;&quot;/&gt;&lt;property id=&quot;20307&quot; value=&quot;256&quot;/&gt;&lt;/object&gt;&lt;object type=&quot;3&quot; unique_id=&quot;10062&quot;&gt;&lt;property id=&quot;20148&quot; value=&quot;5&quot;/&gt;&lt;property id=&quot;20300&quot; value=&quot;Slide 2 - &amp;quot;Conversation Starters&amp;quot;&quot;/&gt;&lt;property id=&quot;20307&quot; value=&quot;267&quot;/&gt;&lt;/object&gt;&lt;object type=&quot;3&quot; unique_id=&quot;10063&quot;&gt;&lt;property id=&quot;20148&quot; value=&quot;5&quot;/&gt;&lt;property id=&quot;20300&quot; value=&quot;Slide 3 - &amp;quot;Less emphasis on financial savings.&amp;quot;&quot;/&gt;&lt;property id=&quot;20307&quot; value=&quot;257&quot;/&gt;&lt;/object&gt;&lt;object type=&quot;3&quot; unique_id=&quot;10064&quot;&gt;&lt;property id=&quot;20148&quot; value=&quot;5&quot;/&gt;&lt;property id=&quot;20300&quot; value=&quot;Slide 4 - &amp;quot;Academic freedom is used as an excuse to avoid trying something new&amp;quot;&quot;/&gt;&lt;property id=&quot;20307&quot; value=&quot;258&quot;/&gt;&lt;/object&gt;&lt;object type=&quot;3&quot; unique_id=&quot;10065&quot;&gt;&lt;property id=&quot;20148&quot; value=&quot;5&quot;/&gt;&lt;property id=&quot;20300&quot; value=&quot;Slide 5 - &amp;quot;Choose how to direct the intellectual property rights discourse: copyright or copyleft&amp;quot;&quot;/&gt;&lt;property id=&quot;20307&quot; value=&quot;259&quot;/&gt;&lt;/object&gt;&lt;object type=&quot;3&quot; unique_id=&quot;10066&quot;&gt;&lt;property id=&quot;20148&quot; value=&quot;5&quot;/&gt;&lt;property id=&quot;20300&quot; value=&quot;Slide 6 - &amp;quot;“Learners who are developing their information literate abilities see themselves as contributors to the information&quot;/&gt;&lt;property id=&quot;20307&quot; value=&quot;260&quot;/&gt;&lt;/object&gt;&lt;object type=&quot;3&quot; unique_id=&quot;10067&quot;&gt;&lt;property id=&quot;20148&quot; value=&quot;5&quot;/&gt;&lt;property id=&quot;20300&quot; value=&quot;Slide 7 - &amp;quot;Curate AND Create: Information consumption and production are not separate practices&amp;quot;&quot;/&gt;&lt;property id=&quot;20307&quot; value=&quot;261&quot;/&gt;&lt;/object&gt;&lt;object type=&quot;3&quot; unique_id=&quot;10068&quot;&gt;&lt;property id=&quot;20148&quot; value=&quot;5&quot;/&gt;&lt;property id=&quot;20300&quot; value=&quot;Slide 8 - &amp;quot;Collaboration is the key value in knowledge production&amp;quot;&quot;/&gt;&lt;property id=&quot;20307&quot; value=&quot;262&quot;/&gt;&lt;/object&gt;&lt;object type=&quot;3&quot; unique_id=&quot;10069&quot;&gt;&lt;property id=&quot;20148&quot; value=&quot;5&quot;/&gt;&lt;property id=&quot;20300&quot; value=&quot;Slide 9 - &amp;quot;Quality IS an issue&amp;quot;&quot;/&gt;&lt;property id=&quot;20307&quot; value=&quot;263&quot;/&gt;&lt;/object&gt;&lt;object type=&quot;3&quot; unique_id=&quot;10070&quot;&gt;&lt;property id=&quot;20148&quot; value=&quot;5&quot;/&gt;&lt;property id=&quot;20300&quot; value=&quot;Slide 11 - &amp;quot;Describe the interrelationship of your teaching practices, libraries, and open education in five years? Ten years?&quot;/&gt;&lt;property id=&quot;20307&quot; value=&quot;264&quot;/&gt;&lt;/object&gt;&lt;object type=&quot;3&quot; unique_id=&quot;10071&quot;&gt;&lt;property id=&quot;20148&quot; value=&quot;5&quot;/&gt;&lt;property id=&quot;20300&quot; value=&quot;Slide 12 - &amp;quot;Questions?&amp;quot;&quot;/&gt;&lt;property id=&quot;20307&quot; value=&quot;265&quot;/&gt;&lt;/object&gt;&lt;object type=&quot;3&quot; unique_id=&quot;10072&quot;&gt;&lt;property id=&quot;20148&quot; value=&quot;5&quot;/&gt;&lt;property id=&quot;20300&quot; value=&quot;Slide 14 - &amp;quot;Image Sources&amp;quot;&quot;/&gt;&lt;property id=&quot;20307&quot; value=&quot;266&quot;/&gt;&lt;/object&gt;&lt;object type=&quot;3&quot; unique_id=&quot;10157&quot;&gt;&lt;property id=&quot;20148&quot; value=&quot;5&quot;/&gt;&lt;property id=&quot;20300&quot; value=&quot;Slide 10 - &amp;quot;Promote interdisciplinary opportunities&amp;quot;&quot;/&gt;&lt;property id=&quot;20307&quot; value=&quot;268&quot;/&gt;&lt;/object&gt;&lt;object type=&quot;3&quot; unique_id=&quot;10321&quot;&gt;&lt;property id=&quot;20148&quot; value=&quot;5&quot;/&gt;&lt;property id=&quot;20300&quot; value=&quot;Slide 15 - &amp;quot;Image Sources continued&amp;quot;&quot;/&gt;&lt;property id=&quot;20307&quot; value=&quot;269&quot;/&gt;&lt;/object&gt;&lt;object type=&quot;3&quot; unique_id=&quot;10322&quot;&gt;&lt;property id=&quot;20148&quot; value=&quot;5&quot;/&gt;&lt;property id=&quot;20300&quot; value=&quot;Slide 16 - &amp;quot;Image Sources continued&amp;quot;&quot;/&gt;&lt;property id=&quot;20307&quot; value=&quot;271&quot;/&gt;&lt;/object&gt;&lt;object type=&quot;3&quot; unique_id=&quot;10323&quot;&gt;&lt;property id=&quot;20148&quot; value=&quot;5&quot;/&gt;&lt;property id=&quot;20300&quot; value=&quot;Slide 17 - &amp;quot;Image Sources continued&amp;quot;&quot;/&gt;&lt;property id=&quot;20307&quot; value=&quot;272&quot;/&gt;&lt;/object&gt;&lt;object type=&quot;3&quot; unique_id=&quot;10432&quot;&gt;&lt;property id=&quot;20148&quot; value=&quot;5&quot;/&gt;&lt;property id=&quot;20300&quot; value=&quot;Slide 13 - &amp;quot;Panelists:&amp;quot;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388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Adobe Fan Heiti Std B</vt:lpstr>
      <vt:lpstr>Arial</vt:lpstr>
      <vt:lpstr>Calibri</vt:lpstr>
      <vt:lpstr>Calibri Light</vt:lpstr>
      <vt:lpstr>Office Theme</vt:lpstr>
      <vt:lpstr>Collaborative Effort: Institutional OER Initiatives Shared and Discussed</vt:lpstr>
      <vt:lpstr>Conversation Starters</vt:lpstr>
      <vt:lpstr>Less emphasis on financial savings.</vt:lpstr>
      <vt:lpstr>Academic freedom is used as an excuse to avoid trying something new</vt:lpstr>
      <vt:lpstr>Choose how to direct the intellectual property rights discourse: copyright or copyleft</vt:lpstr>
      <vt:lpstr>“Learners who are developing their information literate abilities see themselves as contributors to the information marketplace rather than only consumers.”</vt:lpstr>
      <vt:lpstr>Curate AND Create: Information consumption and production are not separate practices</vt:lpstr>
      <vt:lpstr>Collaboration is the key value in knowledge production</vt:lpstr>
      <vt:lpstr>Quality IS an issue</vt:lpstr>
      <vt:lpstr>Promote interdisciplinary opportunities</vt:lpstr>
      <vt:lpstr>Describe the interrelationship of your teaching practices, libraries, and open education in five years? Ten years? </vt:lpstr>
      <vt:lpstr>Questions?</vt:lpstr>
      <vt:lpstr>Panelists:</vt:lpstr>
      <vt:lpstr>Image Sources</vt:lpstr>
      <vt:lpstr>Image Sources continued</vt:lpstr>
      <vt:lpstr>Image Sources continued</vt:lpstr>
      <vt:lpstr>Image Sources continued</vt:lpstr>
    </vt:vector>
  </TitlesOfParts>
  <Company>University of the Fraser Valley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Effort: Institutional OER Initiatives Shared and Discussed</dc:title>
  <dc:creator>Martin Warkentin</dc:creator>
  <cp:lastModifiedBy>Martin Warkentin</cp:lastModifiedBy>
  <cp:revision>33</cp:revision>
  <dcterms:created xsi:type="dcterms:W3CDTF">2017-04-18T18:21:59Z</dcterms:created>
  <dcterms:modified xsi:type="dcterms:W3CDTF">2017-06-09T16:37:24Z</dcterms:modified>
</cp:coreProperties>
</file>