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8" r:id="rId3"/>
    <p:sldId id="267" r:id="rId4"/>
    <p:sldId id="266" r:id="rId5"/>
    <p:sldId id="260" r:id="rId6"/>
    <p:sldId id="265" r:id="rId7"/>
    <p:sldId id="261" r:id="rId8"/>
    <p:sldId id="262" r:id="rId9"/>
    <p:sldId id="269" r:id="rId10"/>
    <p:sldId id="264" r:id="rId1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4600" autoAdjust="0"/>
  </p:normalViewPr>
  <p:slideViewPr>
    <p:cSldViewPr snapToGrid="0">
      <p:cViewPr varScale="1">
        <p:scale>
          <a:sx n="79" d="100"/>
          <a:sy n="79" d="100"/>
        </p:scale>
        <p:origin x="1914"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381000" y="685800"/>
            <a:ext cx="6096000" cy="3429000"/>
          </a:xfrm>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r>
              <a:rPr lang="en-US" dirty="0"/>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vision statement informed the redesign of the B.C. Open Collection, and it also informs out collection criteria.</a:t>
            </a:r>
            <a:endParaRPr lang="en-CA" dirty="0"/>
          </a:p>
        </p:txBody>
      </p:sp>
    </p:spTree>
    <p:extLst>
      <p:ext uri="{BB962C8B-B14F-4D97-AF65-F5344CB8AC3E}">
        <p14:creationId xmlns:p14="http://schemas.microsoft.com/office/powerpoint/2010/main" val="128688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a number of changes that have happened with the collection in the last year.</a:t>
            </a:r>
          </a:p>
          <a:p>
            <a:endParaRPr lang="en-US" dirty="0"/>
          </a:p>
          <a:p>
            <a:r>
              <a:rPr lang="en-US" dirty="0"/>
              <a:t>The biggest is the new website and backend. The collection infrastructure was completely redesigned with the main goal of making it easier for people to use to find materials. This collection meets web accessibility guidelines and has much better metadata and searching.</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Another big change is the inclusion of courses all of which were created by BC instructors and funded by BCcampus.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Another big change was the decision to be strict about only included student-focused resources in the collection. Which means we took out all pro-d materials that were aimed at faculty and staff.</a:t>
            </a:r>
          </a:p>
          <a:p>
            <a:endParaRPr lang="en-CA" dirty="0"/>
          </a:p>
        </p:txBody>
      </p:sp>
    </p:spTree>
    <p:extLst>
      <p:ext uri="{BB962C8B-B14F-4D97-AF65-F5344CB8AC3E}">
        <p14:creationId xmlns:p14="http://schemas.microsoft.com/office/powerpoint/2010/main" val="297682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an overview of the collection. Note that these numbers change all the time.</a:t>
            </a:r>
          </a:p>
          <a:p>
            <a:endParaRPr lang="en-US" dirty="0"/>
          </a:p>
          <a:p>
            <a:r>
              <a:rPr lang="en-US" dirty="0"/>
              <a:t>It has 344 textbooks</a:t>
            </a:r>
          </a:p>
          <a:p>
            <a:endParaRPr lang="en-US" dirty="0"/>
          </a:p>
          <a:p>
            <a:r>
              <a:rPr lang="en-US" dirty="0"/>
              <a:t>15 courses.</a:t>
            </a:r>
          </a:p>
          <a:p>
            <a:endParaRPr lang="en-US" dirty="0"/>
          </a:p>
          <a:p>
            <a:r>
              <a:rPr lang="en-US" dirty="0"/>
              <a:t>And those 15 courses are made up of 650 course materials – syllabuses, assignments, readings, etc.</a:t>
            </a:r>
          </a:p>
          <a:p>
            <a:endParaRPr lang="en-US" dirty="0"/>
          </a:p>
          <a:p>
            <a:r>
              <a:rPr lang="en-US" dirty="0"/>
              <a:t>Right now, we are only actively accepting suggestions for textbooks. This is in part due to capacity – textbooks are relatively straightforward to deal with since they are pretty consistent in their form while courses can be really different. </a:t>
            </a:r>
          </a:p>
          <a:p>
            <a:endParaRPr lang="en-US" dirty="0"/>
          </a:p>
          <a:p>
            <a:r>
              <a:rPr lang="en-US" dirty="0"/>
              <a:t>But it’s also due to the design of the system – the collection currently doesn’t support the inclusion of individual OER that are not associated with a textbook or course.</a:t>
            </a:r>
          </a:p>
        </p:txBody>
      </p:sp>
    </p:spTree>
    <p:extLst>
      <p:ext uri="{BB962C8B-B14F-4D97-AF65-F5344CB8AC3E}">
        <p14:creationId xmlns:p14="http://schemas.microsoft.com/office/powerpoint/2010/main" val="648372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p>
            <a:r>
              <a:rPr lang="en-US" dirty="0"/>
              <a:t>This is the collection criteria. If a textbook doesn’t meet each of these criteria, we don’t add it to the collection.</a:t>
            </a:r>
          </a:p>
          <a:p>
            <a:endParaRPr lang="en-US" dirty="0"/>
          </a:p>
          <a:p>
            <a:r>
              <a:rPr lang="en-US" dirty="0"/>
              <a:t>So the first thing is it needs to be a textbook. Defining a textbook is kind of tricky, but generally we are looking for a book to have things like learning objectives, activities, and other learning supports for students. We are not a collection for monographs.</a:t>
            </a:r>
          </a:p>
          <a:p>
            <a:endParaRPr lang="en-US" dirty="0"/>
          </a:p>
          <a:p>
            <a:r>
              <a:rPr lang="en-US" dirty="0"/>
              <a:t>The second is that it needs an open </a:t>
            </a:r>
            <a:r>
              <a:rPr lang="en-US" dirty="0" err="1"/>
              <a:t>licence</a:t>
            </a:r>
            <a:r>
              <a:rPr lang="en-US" dirty="0"/>
              <a:t> that allows for editing. We do sometimes post ND content, but that is decided on a case by case basis.</a:t>
            </a:r>
          </a:p>
          <a:p>
            <a:endParaRPr lang="en-US" dirty="0"/>
          </a:p>
          <a:p>
            <a:r>
              <a:rPr lang="en-US" dirty="0"/>
              <a:t>The second is that the book needs to meet the BCcampus OER accessibility criteria. This is a new requirement added in the last year, and I will talk a little more about it in a few slides.</a:t>
            </a:r>
          </a:p>
          <a:p>
            <a:endParaRPr lang="en-US" dirty="0"/>
          </a:p>
          <a:p>
            <a:r>
              <a:rPr lang="en-US" dirty="0"/>
              <a:t>The third is that the book must be applicable to a Canadian context. We interpret this really broadly – basically it’s used as a reason to reject textbooks that would require major adaptation to be used in a Canadian classroom. So an example would be an American law textbook.</a:t>
            </a:r>
          </a:p>
          <a:p>
            <a:endParaRPr lang="en-US" dirty="0"/>
          </a:p>
          <a:p>
            <a:r>
              <a:rPr lang="en-US" dirty="0"/>
              <a:t>Then the book must have an editable file that allows for adaptation. The book must have a PDF file and cover so it can be printed.</a:t>
            </a:r>
          </a:p>
          <a:p>
            <a:endParaRPr lang="en-US" dirty="0"/>
          </a:p>
          <a:p>
            <a:r>
              <a:rPr lang="en-US" dirty="0"/>
              <a:t>And then finally, the book must be high quality. Again, this criteria is interpreted broadly, but for this category we are generally looking to ensure the resources is well designed, clear language free of errors, and copyright compliant.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p>
            <a:r>
              <a:rPr lang="en-US" dirty="0"/>
              <a:t>In the last year, we’ve also added a number of preferred criteria. This is to help us identify resources we should prioritize.</a:t>
            </a:r>
            <a:endParaRPr dirty="0"/>
          </a:p>
        </p:txBody>
      </p:sp>
    </p:spTree>
    <p:extLst>
      <p:ext uri="{BB962C8B-B14F-4D97-AF65-F5344CB8AC3E}">
        <p14:creationId xmlns:p14="http://schemas.microsoft.com/office/powerpoint/2010/main" val="348197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rPr lang="en-US" dirty="0"/>
              <a:t>So there are two ways we identify resources to post. </a:t>
            </a:r>
          </a:p>
          <a:p>
            <a:endParaRPr lang="en-US" dirty="0"/>
          </a:p>
          <a:p>
            <a:r>
              <a:rPr lang="en-US" dirty="0"/>
              <a:t>For anyone outside of BCcampus, we have a “Suggest a Textbook” form that you can fill out. It’s located at collection.bccampus.ca/suggest-textbook. You can also find it in the footer of the collection. This suggestion form asks for information about the suggested textbook and also takes you through each of the required and preferred criteria. For the required criteria</a:t>
            </a:r>
          </a:p>
          <a:p>
            <a:endParaRPr lang="en-US" dirty="0"/>
          </a:p>
          <a:p>
            <a:r>
              <a:rPr lang="en-US" dirty="0"/>
              <a:t>BCcampus staff also keep eyes out for open textbooks and we keep an internal list of anything we find.</a:t>
            </a:r>
          </a:p>
          <a:p>
            <a:br>
              <a:rPr lang="en-US" dirty="0"/>
            </a:br>
            <a:r>
              <a:rPr lang="en-US" dirty="0"/>
              <a:t>Regardless of where the suggestion comes from, it’s generally me who reviews the book against our criteria and makes decisions about what to add and when.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rPr lang="en-US" dirty="0"/>
              <a:t>So there are a number of challenges that I am currently experiencing when it comes to adding new resources to the B.C. Open Collection.</a:t>
            </a:r>
          </a:p>
          <a:p>
            <a:endParaRPr lang="en-US" dirty="0"/>
          </a:p>
          <a:p>
            <a:pPr marL="171450" indent="-171450">
              <a:buFont typeface="Arial" panose="020B0604020202020204" pitchFamily="34" charset="0"/>
              <a:buChar char="•"/>
            </a:pPr>
            <a:r>
              <a:rPr lang="en-US" dirty="0"/>
              <a:t>The first is that I am making decisions about whether or not to add a textbook to the collection and what to prioritize on my own, and I don’t think that is the best way to ensure this collection meets the needs of the BC open educators.</a:t>
            </a:r>
          </a:p>
          <a:p>
            <a:pPr marL="171450" indent="-171450">
              <a:buFont typeface="Arial" panose="020B0604020202020204" pitchFamily="34" charset="0"/>
              <a:buChar char="•"/>
            </a:pPr>
            <a:r>
              <a:rPr lang="en-US" dirty="0"/>
              <a:t>The second is that there are now more open textbooks in the world than we could ever hope to post in the collection, especially considering that one of the goals of the B.C. Open Collection is to be curated, which means there are decisions to be made around how to prioritize the books I could add.</a:t>
            </a:r>
          </a:p>
          <a:p>
            <a:pPr marL="171450" indent="-171450">
              <a:buFont typeface="Arial" panose="020B0604020202020204" pitchFamily="34" charset="0"/>
              <a:buChar char="•"/>
            </a:pPr>
            <a:r>
              <a:rPr lang="en-US" dirty="0"/>
              <a:t>Third is that I do not have the ability to evaluate the subject matter covered in textbook to determine its accuracy and relevancy.</a:t>
            </a:r>
          </a:p>
          <a:p>
            <a:pPr marL="171450" indent="-171450">
              <a:buFont typeface="Arial" panose="020B0604020202020204" pitchFamily="34" charset="0"/>
              <a:buChar char="•"/>
            </a:pPr>
            <a:r>
              <a:rPr lang="en-US" dirty="0"/>
              <a:t>And finally, most resources are not accessible, and it takes a lot of my time to give authors feedback on how to revise their content to make it accessible.</a:t>
            </a:r>
          </a:p>
          <a:p>
            <a:pPr marL="171450" indent="-171450">
              <a:buFont typeface="Arial" panose="020B0604020202020204" pitchFamily="34" charset="0"/>
              <a:buChar cha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Due to these challenges, I have been wanting to set up a committee to help me review and prioritize open textbooks to add to the collection. My hope would be that a committee would allow for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more collaborative process to inform what gets prioritized for the collection informed by the open community in BC</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ability to bring in or connect with people with knowledge about subject matter to help evaluate accuracy of content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make the work more sustainable by distributing the work of reviewing across multiple people.</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So in addition to being here to share more about the collection and how it works, I would also love the opportunity to get feedback and your thoughts on setting up a collection committee, and also gauge your interest in whether you’d be interested in getting involved, or whether you know of others who may be interested.</a:t>
            </a:r>
          </a:p>
          <a:p>
            <a:endParaRPr lang="en-CA" dirty="0"/>
          </a:p>
        </p:txBody>
      </p:sp>
    </p:spTree>
    <p:extLst>
      <p:ext uri="{BB962C8B-B14F-4D97-AF65-F5344CB8AC3E}">
        <p14:creationId xmlns:p14="http://schemas.microsoft.com/office/powerpoint/2010/main" val="378145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with CC)">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1" hasCustomPrompt="1"/>
          </p:nvPr>
        </p:nvSpPr>
        <p:spPr>
          <a:xfrm>
            <a:off x="398173" y="3230273"/>
            <a:ext cx="3914201" cy="1214536"/>
          </a:xfrm>
          <a:prstGeom prst="rect">
            <a:avLst/>
          </a:prstGeom>
        </p:spPr>
        <p:txBody>
          <a:bodyPr/>
          <a:lstStyle>
            <a:lvl1pPr marL="0" indent="0">
              <a:buSzTx/>
              <a:buFontTx/>
              <a:buNone/>
              <a:defRPr sz="1300"/>
            </a:lvl1pPr>
          </a:lstStyle>
          <a:p>
            <a:r>
              <a:t>Presenter Info</a:t>
            </a:r>
          </a:p>
        </p:txBody>
      </p:sp>
      <p:sp>
        <p:nvSpPr>
          <p:cNvPr id="12" name="Title Text"/>
          <p:cNvSpPr txBox="1">
            <a:spLocks noGrp="1"/>
          </p:cNvSpPr>
          <p:nvPr>
            <p:ph type="title"/>
          </p:nvPr>
        </p:nvSpPr>
        <p:spPr>
          <a:xfrm>
            <a:off x="398174" y="1305704"/>
            <a:ext cx="7588914" cy="1076739"/>
          </a:xfrm>
          <a:prstGeom prst="rect">
            <a:avLst/>
          </a:prstGeom>
        </p:spPr>
        <p:txBody>
          <a:bodyPr anchor="b"/>
          <a:lstStyle>
            <a:lvl1pPr algn="l">
              <a:defRPr sz="4400"/>
            </a:lvl1pPr>
          </a:lstStyle>
          <a:p>
            <a:r>
              <a:t>Title Text</a:t>
            </a:r>
          </a:p>
        </p:txBody>
      </p:sp>
      <p:sp>
        <p:nvSpPr>
          <p:cNvPr id="13" name="Body Level One…"/>
          <p:cNvSpPr txBox="1">
            <a:spLocks noGrp="1"/>
          </p:cNvSpPr>
          <p:nvPr>
            <p:ph type="body" sz="quarter" idx="1"/>
          </p:nvPr>
        </p:nvSpPr>
        <p:spPr>
          <a:xfrm>
            <a:off x="398174" y="2535447"/>
            <a:ext cx="7588914" cy="541822"/>
          </a:xfrm>
          <a:prstGeom prst="rect">
            <a:avLst/>
          </a:prstGeom>
        </p:spPr>
        <p:txBody>
          <a:bodyPr/>
          <a:lstStyle>
            <a:lvl1pPr marL="0" indent="0">
              <a:buSzTx/>
              <a:buFontTx/>
              <a:buNone/>
            </a:lvl1pPr>
            <a:lvl2pPr marL="0" indent="342900">
              <a:buSzTx/>
              <a:buFontTx/>
              <a:buNone/>
            </a:lvl2pPr>
            <a:lvl3pPr marL="0" indent="685800">
              <a:buSzTx/>
              <a:buFontTx/>
              <a:buNone/>
            </a:lvl3pPr>
            <a:lvl4pPr marL="0" indent="1028700">
              <a:buSzTx/>
              <a:buFontTx/>
              <a:buNone/>
            </a:lvl4pPr>
            <a:lvl5pPr marL="0" indent="13716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Quot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Body Level One…"/>
          <p:cNvSpPr txBox="1">
            <a:spLocks noGrp="1"/>
          </p:cNvSpPr>
          <p:nvPr>
            <p:ph type="body" sz="half" idx="1" hasCustomPrompt="1"/>
          </p:nvPr>
        </p:nvSpPr>
        <p:spPr>
          <a:xfrm>
            <a:off x="1143000" y="2553112"/>
            <a:ext cx="6858000" cy="2193375"/>
          </a:xfrm>
          <a:prstGeom prst="rect">
            <a:avLst/>
          </a:prstGeom>
        </p:spPr>
        <p:txBody>
          <a:bodyPr/>
          <a:lstStyle>
            <a:lvl1pPr marL="0" indent="0">
              <a:buSzTx/>
              <a:buFontTx/>
              <a:buNone/>
              <a:defRPr>
                <a:solidFill>
                  <a:srgbClr val="FFFFFF"/>
                </a:solidFill>
              </a:defRPr>
            </a:lvl1pPr>
            <a:lvl2pPr marL="0" indent="342900">
              <a:buSzTx/>
              <a:buFontTx/>
              <a:buNone/>
              <a:defRPr>
                <a:solidFill>
                  <a:srgbClr val="FFFFFF"/>
                </a:solidFill>
              </a:defRPr>
            </a:lvl2pPr>
            <a:lvl3pPr>
              <a:buFontTx/>
              <a:defRPr>
                <a:solidFill>
                  <a:srgbClr val="FFFFFF"/>
                </a:solidFill>
              </a:defRPr>
            </a:lvl3pPr>
            <a:lvl4pPr>
              <a:buFontTx/>
              <a:defRPr>
                <a:solidFill>
                  <a:srgbClr val="FFFFFF"/>
                </a:solidFill>
              </a:defRPr>
            </a:lvl4pPr>
            <a:lvl5pPr>
              <a:buFontTx/>
              <a:defRPr>
                <a:solidFill>
                  <a:srgbClr val="FFFFFF"/>
                </a:solidFill>
              </a:defRPr>
            </a:lvl5pPr>
          </a:lstStyle>
          <a:p>
            <a:r>
              <a:t>Click to edit Master text styles.</a:t>
            </a:r>
          </a:p>
          <a:p>
            <a:pPr lvl="1"/>
            <a:endParaRPr/>
          </a:p>
          <a:p>
            <a:pPr lvl="2"/>
            <a:endParaRPr/>
          </a:p>
          <a:p>
            <a:pPr lvl="3"/>
            <a:endParaRPr/>
          </a:p>
          <a:p>
            <a:pPr lvl="4"/>
            <a:endParaRPr/>
          </a:p>
        </p:txBody>
      </p:sp>
      <p:sp>
        <p:nvSpPr>
          <p:cNvPr id="22" name="Title Text"/>
          <p:cNvSpPr txBox="1">
            <a:spLocks noGrp="1"/>
          </p:cNvSpPr>
          <p:nvPr>
            <p:ph type="title"/>
          </p:nvPr>
        </p:nvSpPr>
        <p:spPr>
          <a:xfrm>
            <a:off x="1143000" y="1228294"/>
            <a:ext cx="6858000" cy="1004957"/>
          </a:xfrm>
          <a:prstGeom prst="rect">
            <a:avLst/>
          </a:prstGeom>
        </p:spPr>
        <p:txBody>
          <a:bodyPr anchor="b"/>
          <a:lstStyle>
            <a:lvl1pPr>
              <a:defRPr sz="4000"/>
            </a:lvl1pPr>
          </a:lstStyle>
          <a:p>
            <a:r>
              <a:t>Title Text</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ue background - Center 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Body Level One…"/>
          <p:cNvSpPr txBox="1">
            <a:spLocks noGrp="1"/>
          </p:cNvSpPr>
          <p:nvPr>
            <p:ph type="body" sz="half" idx="1"/>
          </p:nvPr>
        </p:nvSpPr>
        <p:spPr>
          <a:xfrm>
            <a:off x="1143000" y="1676139"/>
            <a:ext cx="6858000" cy="1807720"/>
          </a:xfrm>
          <a:prstGeom prst="rect">
            <a:avLst/>
          </a:prstGeom>
        </p:spPr>
        <p:txBody>
          <a:bodyPr/>
          <a:lstStyle>
            <a:lvl1pPr marL="0" indent="0">
              <a:buSzTx/>
              <a:buFontTx/>
              <a:buNone/>
              <a:defRPr sz="2800"/>
            </a:lvl1pPr>
            <a:lvl2pPr marL="0" indent="342900">
              <a:buSzTx/>
              <a:buFontTx/>
              <a:buNone/>
              <a:defRPr sz="2800"/>
            </a:lvl2pPr>
            <a:lvl3pPr marL="0" indent="685800">
              <a:buSzTx/>
              <a:buFontTx/>
              <a:buNone/>
              <a:defRPr sz="2800"/>
            </a:lvl3pPr>
            <a:lvl4pPr marL="0" indent="1028700">
              <a:buSzTx/>
              <a:buFontTx/>
              <a:buNone/>
              <a:defRPr sz="2800"/>
            </a:lvl4pPr>
            <a:lvl5pPr marL="0" indent="1371600">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31" name="Title Text"/>
          <p:cNvSpPr txBox="1">
            <a:spLocks noGrp="1"/>
          </p:cNvSpPr>
          <p:nvPr>
            <p:ph type="title"/>
          </p:nvPr>
        </p:nvSpPr>
        <p:spPr>
          <a:xfrm>
            <a:off x="1143000" y="425985"/>
            <a:ext cx="6858000" cy="1004958"/>
          </a:xfrm>
          <a:prstGeom prst="rect">
            <a:avLst/>
          </a:prstGeom>
        </p:spPr>
        <p:txBody>
          <a:bodyPr anchor="b"/>
          <a:lstStyle>
            <a:lvl1pPr>
              <a:defRPr sz="4000"/>
            </a:lvl1p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range Background - Center 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Body Level One…"/>
          <p:cNvSpPr txBox="1">
            <a:spLocks noGrp="1"/>
          </p:cNvSpPr>
          <p:nvPr>
            <p:ph type="body" sz="half" idx="1"/>
          </p:nvPr>
        </p:nvSpPr>
        <p:spPr>
          <a:xfrm>
            <a:off x="1044102" y="1682750"/>
            <a:ext cx="3677055" cy="2201863"/>
          </a:xfrm>
          <a:prstGeom prst="rect">
            <a:avLst/>
          </a:prstGeom>
        </p:spPr>
        <p:txBody>
          <a:bodyPr/>
          <a:lstStyle>
            <a:lvl1pPr marL="0" indent="0">
              <a:buSzTx/>
              <a:buFontTx/>
              <a:buNone/>
              <a:defRPr sz="2800"/>
            </a:lvl1pPr>
            <a:lvl2pPr marL="0" indent="342900">
              <a:buSzTx/>
              <a:buFontTx/>
              <a:buNone/>
              <a:defRPr sz="2800"/>
            </a:lvl2pPr>
            <a:lvl3pPr marL="0" indent="685800">
              <a:buSzTx/>
              <a:buFontTx/>
              <a:buNone/>
              <a:defRPr sz="2800"/>
            </a:lvl3pPr>
            <a:lvl4pPr marL="0" indent="1028700">
              <a:buSzTx/>
              <a:buFontTx/>
              <a:buNone/>
              <a:defRPr sz="2800"/>
            </a:lvl4pPr>
            <a:lvl5pPr marL="0" indent="1371600">
              <a:buSzTx/>
              <a:buFontTx/>
              <a:buNone/>
              <a:defRPr sz="2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 name="Title Text"/>
          <p:cNvSpPr txBox="1">
            <a:spLocks noGrp="1"/>
          </p:cNvSpPr>
          <p:nvPr>
            <p:ph type="title"/>
          </p:nvPr>
        </p:nvSpPr>
        <p:spPr>
          <a:xfrm>
            <a:off x="1143000" y="432595"/>
            <a:ext cx="6858000" cy="1004957"/>
          </a:xfrm>
          <a:prstGeom prst="rect">
            <a:avLst/>
          </a:prstGeom>
        </p:spPr>
        <p:txBody>
          <a:bodyPr anchor="b"/>
          <a:lstStyle>
            <a:lvl1pPr>
              <a:defRPr sz="4000"/>
            </a:lvl1pPr>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Text Placeholder 2">
            <a:extLst>
              <a:ext uri="{FF2B5EF4-FFF2-40B4-BE49-F238E27FC236}">
                <a16:creationId xmlns:a16="http://schemas.microsoft.com/office/drawing/2014/main" id="{1F8D96A7-1086-3B95-9228-A661D4B45F66}"/>
              </a:ext>
            </a:extLst>
          </p:cNvPr>
          <p:cNvSpPr>
            <a:spLocks noGrp="1"/>
          </p:cNvSpPr>
          <p:nvPr>
            <p:ph type="body" sz="quarter" idx="10"/>
          </p:nvPr>
        </p:nvSpPr>
        <p:spPr>
          <a:xfrm>
            <a:off x="4876800" y="1682750"/>
            <a:ext cx="3287949" cy="2201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3831452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tandard Slide - Center Title">
    <p:spTree>
      <p:nvGrpSpPr>
        <p:cNvPr id="1" name=""/>
        <p:cNvGrpSpPr/>
        <p:nvPr/>
      </p:nvGrpSpPr>
      <p:grpSpPr>
        <a:xfrm>
          <a:off x="0" y="0"/>
          <a:ext cx="0" cy="0"/>
          <a:chOff x="0" y="0"/>
          <a:chExt cx="0" cy="0"/>
        </a:xfrm>
      </p:grpSpPr>
      <p:sp>
        <p:nvSpPr>
          <p:cNvPr id="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Title Text"/>
          <p:cNvSpPr txBox="1">
            <a:spLocks noGrp="1"/>
          </p:cNvSpPr>
          <p:nvPr>
            <p:ph type="title"/>
          </p:nvPr>
        </p:nvSpPr>
        <p:spPr>
          <a:prstGeom prst="rect">
            <a:avLst/>
          </a:prstGeom>
        </p:spPr>
        <p:txBody>
          <a:bodyPr/>
          <a:lstStyle/>
          <a:p>
            <a:r>
              <a:t>Title Text</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tandard Slide - with Copyrigh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Body Level One…"/>
          <p:cNvSpPr txBox="1">
            <a:spLocks noGrp="1"/>
          </p:cNvSpPr>
          <p:nvPr>
            <p:ph type="body" idx="1"/>
          </p:nvPr>
        </p:nvSpPr>
        <p:spPr>
          <a:xfrm>
            <a:off x="628650" y="1369219"/>
            <a:ext cx="7886700" cy="27455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wo Colum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Body Level One…"/>
          <p:cNvSpPr txBox="1">
            <a:spLocks noGrp="1"/>
          </p:cNvSpPr>
          <p:nvPr>
            <p:ph type="body" sz="half" idx="1"/>
          </p:nvPr>
        </p:nvSpPr>
        <p:spPr>
          <a:xfrm>
            <a:off x="628650" y="1369219"/>
            <a:ext cx="3886200" cy="32635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Title Text"/>
          <p:cNvSpPr txBox="1">
            <a:spLocks noGrp="1"/>
          </p:cNvSpPr>
          <p:nvPr>
            <p:ph type="title"/>
          </p:nvPr>
        </p:nvSpPr>
        <p:spPr>
          <a:xfrm>
            <a:off x="628650" y="273843"/>
            <a:ext cx="7886700" cy="994173"/>
          </a:xfrm>
          <a:prstGeom prst="rect">
            <a:avLst/>
          </a:prstGeom>
        </p:spPr>
        <p:txBody>
          <a:bodyPr/>
          <a:lstStyle>
            <a:lvl1pPr algn="l"/>
          </a:lstStyle>
          <a:p>
            <a:r>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losing Slide (with CC)">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Body Level One…"/>
          <p:cNvSpPr txBox="1">
            <a:spLocks noGrp="1"/>
          </p:cNvSpPr>
          <p:nvPr>
            <p:ph type="body" sz="half" idx="1"/>
          </p:nvPr>
        </p:nvSpPr>
        <p:spPr>
          <a:xfrm>
            <a:off x="1905000" y="2444750"/>
            <a:ext cx="6858000" cy="1807719"/>
          </a:xfrm>
          <a:prstGeom prst="rect">
            <a:avLst/>
          </a:prstGeom>
        </p:spPr>
        <p:txBody>
          <a:bodyPr/>
          <a:lstStyle>
            <a:lvl1pPr marL="0" indent="0" algn="ctr">
              <a:buSzTx/>
              <a:buFontTx/>
              <a:buNone/>
              <a:defRPr sz="2800"/>
            </a:lvl1pPr>
            <a:lvl2pPr marL="0" indent="342900" algn="ctr">
              <a:buSzTx/>
              <a:buFontTx/>
              <a:buNone/>
              <a:defRPr sz="2800"/>
            </a:lvl2pPr>
            <a:lvl3pPr marL="0" indent="685800" algn="ctr">
              <a:buSzTx/>
              <a:buFontTx/>
              <a:buNone/>
              <a:defRPr sz="2800"/>
            </a:lvl3pPr>
            <a:lvl4pPr marL="0" indent="1028700" algn="ctr">
              <a:buSzTx/>
              <a:buFontTx/>
              <a:buNone/>
              <a:defRPr sz="2800"/>
            </a:lvl4pPr>
            <a:lvl5pPr marL="0" indent="1371600" algn="ctr">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83" name="Title Text"/>
          <p:cNvSpPr txBox="1">
            <a:spLocks noGrp="1"/>
          </p:cNvSpPr>
          <p:nvPr>
            <p:ph type="title"/>
          </p:nvPr>
        </p:nvSpPr>
        <p:spPr>
          <a:xfrm>
            <a:off x="1905000" y="1194595"/>
            <a:ext cx="6858000" cy="1004957"/>
          </a:xfrm>
          <a:prstGeom prst="rect">
            <a:avLst/>
          </a:prstGeom>
        </p:spPr>
        <p:txBody>
          <a:bodyPr anchor="b"/>
          <a:lstStyle>
            <a:lvl1pPr>
              <a:defRPr sz="4000"/>
            </a:lvl1pPr>
          </a:lstStyle>
          <a:p>
            <a:r>
              <a:t>Title Text</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628650" y="1369219"/>
            <a:ext cx="7886700" cy="3120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628650" y="273845"/>
            <a:ext cx="7886700" cy="994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3" r:id="rId5"/>
    <p:sldLayoutId id="2147483654" r:id="rId6"/>
    <p:sldLayoutId id="2147483655" r:id="rId7"/>
    <p:sldLayoutId id="2147483657" r:id="rId8"/>
  </p:sldLayoutIdLst>
  <p:transition spd="med"/>
  <p:txStyles>
    <p:titleStyle>
      <a:lvl1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1pPr>
      <a:lvl2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2pPr>
      <a:lvl3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3pPr>
      <a:lvl4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4pPr>
      <a:lvl5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5pPr>
      <a:lvl6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6pPr>
      <a:lvl7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7pPr>
      <a:lvl8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8pPr>
      <a:lvl9pPr marL="0" marR="0" indent="0" algn="ctr"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1pPr>
      <a:lvl2pPr marL="514350" marR="0" indent="-171450"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2pPr>
      <a:lvl3pPr marL="891539" marR="0" indent="-205739"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3452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4pPr>
      <a:lvl5pPr marL="16881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0310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6pPr>
      <a:lvl7pPr marL="23739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7pPr>
      <a:lvl8pPr marL="27168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059723" marR="0" indent="-316523" algn="l" defTabSz="685800" rtl="0" latinLnBrk="0">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5"/>
          <p:cNvSpPr txBox="1">
            <a:spLocks noGrp="1"/>
          </p:cNvSpPr>
          <p:nvPr>
            <p:ph type="ctrTitle"/>
          </p:nvPr>
        </p:nvSpPr>
        <p:spPr>
          <a:xfrm>
            <a:off x="398172" y="1290767"/>
            <a:ext cx="7588914" cy="684338"/>
          </a:xfrm>
          <a:prstGeom prst="rect">
            <a:avLst/>
          </a:prstGeom>
        </p:spPr>
        <p:txBody>
          <a:bodyPr>
            <a:normAutofit/>
          </a:bodyPr>
          <a:lstStyle/>
          <a:p>
            <a:r>
              <a:rPr lang="en-US" sz="2400" dirty="0"/>
              <a:t>Growing the </a:t>
            </a:r>
            <a:endParaRPr sz="2400" dirty="0"/>
          </a:p>
        </p:txBody>
      </p:sp>
      <p:sp>
        <p:nvSpPr>
          <p:cNvPr id="95" name="Subtitle 2"/>
          <p:cNvSpPr txBox="1">
            <a:spLocks noGrp="1"/>
          </p:cNvSpPr>
          <p:nvPr>
            <p:ph type="subTitle" sz="quarter" idx="1"/>
          </p:nvPr>
        </p:nvSpPr>
        <p:spPr>
          <a:xfrm>
            <a:off x="398172" y="1975105"/>
            <a:ext cx="7588914" cy="894901"/>
          </a:xfrm>
          <a:prstGeom prst="rect">
            <a:avLst/>
          </a:prstGeom>
        </p:spPr>
        <p:txBody>
          <a:bodyPr>
            <a:noAutofit/>
          </a:bodyPr>
          <a:lstStyle/>
          <a:p>
            <a:r>
              <a:rPr lang="en-US" sz="4400" dirty="0"/>
              <a:t>B.C. Open Collection </a:t>
            </a:r>
            <a:endParaRPr sz="4400" dirty="0"/>
          </a:p>
        </p:txBody>
      </p:sp>
      <p:sp>
        <p:nvSpPr>
          <p:cNvPr id="93" name="Text Placeholder 3"/>
          <p:cNvSpPr>
            <a:spLocks noGrp="1"/>
          </p:cNvSpPr>
          <p:nvPr>
            <p:ph type="body" idx="21"/>
          </p:nvPr>
        </p:nvSpPr>
        <p:spPr>
          <a:xfrm>
            <a:off x="398173" y="2870006"/>
            <a:ext cx="3914201" cy="15748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US" sz="2000" dirty="0"/>
              <a:t>Josie Gray (she/her)</a:t>
            </a:r>
            <a:endParaRPr sz="2000" dirty="0"/>
          </a:p>
          <a:p>
            <a:r>
              <a:rPr sz="2000" dirty="0"/>
              <a:t>BCcampus</a:t>
            </a:r>
          </a:p>
          <a:p>
            <a:r>
              <a:rPr lang="en-US" sz="2000" dirty="0"/>
              <a:t>jgray@bccampus.ca</a:t>
            </a:r>
            <a:endParaRPr sz="2000" dirty="0"/>
          </a:p>
          <a:p>
            <a:r>
              <a:rPr lang="en-US" sz="2000" dirty="0"/>
              <a:t>April 17, 2023</a:t>
            </a:r>
            <a:endParaRPr sz="2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3"/>
          <p:cNvSpPr txBox="1">
            <a:spLocks noGrp="1"/>
          </p:cNvSpPr>
          <p:nvPr>
            <p:ph type="title"/>
          </p:nvPr>
        </p:nvSpPr>
        <p:spPr>
          <a:prstGeom prst="rect">
            <a:avLst/>
          </a:prstGeom>
        </p:spPr>
        <p:txBody>
          <a:bodyPr/>
          <a:lstStyle/>
          <a:p>
            <a:r>
              <a:rPr dirty="0"/>
              <a:t>Questions</a:t>
            </a:r>
            <a:r>
              <a:rPr lang="en-US" dirty="0"/>
              <a:t> and Discussion</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16BFC-BCFB-69BF-400B-379102AD575B}"/>
              </a:ext>
            </a:extLst>
          </p:cNvPr>
          <p:cNvSpPr>
            <a:spLocks noGrp="1"/>
          </p:cNvSpPr>
          <p:nvPr>
            <p:ph type="title"/>
          </p:nvPr>
        </p:nvSpPr>
        <p:spPr>
          <a:xfrm>
            <a:off x="1143000" y="569926"/>
            <a:ext cx="6858000" cy="1004957"/>
          </a:xfrm>
        </p:spPr>
        <p:txBody>
          <a:bodyPr/>
          <a:lstStyle/>
          <a:p>
            <a:r>
              <a:rPr lang="en-US" dirty="0">
                <a:solidFill>
                  <a:schemeClr val="bg1"/>
                </a:solidFill>
              </a:rPr>
              <a:t>Vision Statement</a:t>
            </a:r>
            <a:endParaRPr lang="en-CA" dirty="0">
              <a:solidFill>
                <a:schemeClr val="bg1"/>
              </a:solidFill>
            </a:endParaRPr>
          </a:p>
        </p:txBody>
      </p:sp>
      <p:sp>
        <p:nvSpPr>
          <p:cNvPr id="2" name="Text Placeholder 1">
            <a:extLst>
              <a:ext uri="{FF2B5EF4-FFF2-40B4-BE49-F238E27FC236}">
                <a16:creationId xmlns:a16="http://schemas.microsoft.com/office/drawing/2014/main" id="{F9571520-6241-E923-0CC0-B7368DD3371E}"/>
              </a:ext>
            </a:extLst>
          </p:cNvPr>
          <p:cNvSpPr>
            <a:spLocks noGrp="1"/>
          </p:cNvSpPr>
          <p:nvPr>
            <p:ph type="body" sz="half" idx="1"/>
          </p:nvPr>
        </p:nvSpPr>
        <p:spPr>
          <a:xfrm>
            <a:off x="621792" y="1731264"/>
            <a:ext cx="7379208" cy="3015223"/>
          </a:xfrm>
        </p:spPr>
        <p:txBody>
          <a:bodyPr>
            <a:normAutofit/>
          </a:bodyPr>
          <a:lstStyle/>
          <a:p>
            <a:r>
              <a:rPr lang="en-CA" dirty="0">
                <a:effectLst/>
                <a:latin typeface="Helvetica Neue Light"/>
              </a:rPr>
              <a:t>The B.C. Open Collection is an OER collection where people can find open and free textbooks to use or modify for many subject areas in the province. </a:t>
            </a:r>
          </a:p>
          <a:p>
            <a:r>
              <a:rPr lang="en-CA" dirty="0">
                <a:effectLst/>
                <a:latin typeface="Helvetica Neue Light"/>
              </a:rPr>
              <a:t>Our users choose to go to the BCcampus site because it makes textbook selection easy by narrowing the vast selection of OER into a high-quality curated list of the most relevant textbooks for BC institutions.</a:t>
            </a:r>
            <a:endParaRPr lang="en-CA" sz="3200" dirty="0"/>
          </a:p>
        </p:txBody>
      </p:sp>
    </p:spTree>
    <p:extLst>
      <p:ext uri="{BB962C8B-B14F-4D97-AF65-F5344CB8AC3E}">
        <p14:creationId xmlns:p14="http://schemas.microsoft.com/office/powerpoint/2010/main" val="14775422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A0C4AD-42DA-EC21-2A11-309D6F75A095}"/>
              </a:ext>
            </a:extLst>
          </p:cNvPr>
          <p:cNvSpPr>
            <a:spLocks noGrp="1"/>
          </p:cNvSpPr>
          <p:nvPr>
            <p:ph type="title"/>
          </p:nvPr>
        </p:nvSpPr>
        <p:spPr/>
        <p:txBody>
          <a:bodyPr/>
          <a:lstStyle/>
          <a:p>
            <a:r>
              <a:rPr lang="en-US" dirty="0"/>
              <a:t>Changes to the collection in the last year</a:t>
            </a:r>
            <a:endParaRPr lang="en-CA" dirty="0"/>
          </a:p>
        </p:txBody>
      </p:sp>
      <p:sp>
        <p:nvSpPr>
          <p:cNvPr id="2" name="Text Placeholder 1">
            <a:extLst>
              <a:ext uri="{FF2B5EF4-FFF2-40B4-BE49-F238E27FC236}">
                <a16:creationId xmlns:a16="http://schemas.microsoft.com/office/drawing/2014/main" id="{5CF6297D-66AF-510D-1157-E5A75B8D47A6}"/>
              </a:ext>
            </a:extLst>
          </p:cNvPr>
          <p:cNvSpPr>
            <a:spLocks noGrp="1"/>
          </p:cNvSpPr>
          <p:nvPr>
            <p:ph type="body" sz="half" idx="1"/>
          </p:nvPr>
        </p:nvSpPr>
        <p:spPr>
          <a:xfrm>
            <a:off x="297768" y="1369219"/>
            <a:ext cx="4274232" cy="3263504"/>
          </a:xfrm>
        </p:spPr>
        <p:txBody>
          <a:bodyPr/>
          <a:lstStyle/>
          <a:p>
            <a:r>
              <a:rPr lang="en-US" dirty="0"/>
              <a:t>New website and backend –accessible and better metadata</a:t>
            </a:r>
          </a:p>
          <a:p>
            <a:r>
              <a:rPr lang="en-US" dirty="0"/>
              <a:t>Now includes courses</a:t>
            </a:r>
          </a:p>
          <a:p>
            <a:r>
              <a:rPr lang="en-US" dirty="0"/>
              <a:t>Student-focused resources only (no </a:t>
            </a:r>
            <a:r>
              <a:rPr lang="en-US" dirty="0" err="1"/>
              <a:t>ProD</a:t>
            </a:r>
            <a:r>
              <a:rPr lang="en-US" dirty="0"/>
              <a:t> resources)</a:t>
            </a:r>
          </a:p>
        </p:txBody>
      </p:sp>
      <p:pic>
        <p:nvPicPr>
          <p:cNvPr id="5" name="Picture 4" descr="A zoomed-out screenshot of the redesigned B.C. Open Collection.">
            <a:extLst>
              <a:ext uri="{FF2B5EF4-FFF2-40B4-BE49-F238E27FC236}">
                <a16:creationId xmlns:a16="http://schemas.microsoft.com/office/drawing/2014/main" id="{FDB1F7D6-CDAF-13B4-35F8-C84ACC555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2" y="1493838"/>
            <a:ext cx="4274232" cy="2413094"/>
          </a:xfrm>
          <a:prstGeom prst="rect">
            <a:avLst/>
          </a:prstGeom>
        </p:spPr>
      </p:pic>
    </p:spTree>
    <p:extLst>
      <p:ext uri="{BB962C8B-B14F-4D97-AF65-F5344CB8AC3E}">
        <p14:creationId xmlns:p14="http://schemas.microsoft.com/office/powerpoint/2010/main" val="392612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3ADB5E-9AAF-575F-7B06-606638F02D4B}"/>
              </a:ext>
            </a:extLst>
          </p:cNvPr>
          <p:cNvSpPr>
            <a:spLocks noGrp="1"/>
          </p:cNvSpPr>
          <p:nvPr>
            <p:ph type="title"/>
          </p:nvPr>
        </p:nvSpPr>
        <p:spPr/>
        <p:txBody>
          <a:bodyPr/>
          <a:lstStyle/>
          <a:p>
            <a:r>
              <a:rPr lang="en-US" dirty="0"/>
              <a:t>Collection Overview</a:t>
            </a:r>
            <a:endParaRPr lang="en-CA" dirty="0"/>
          </a:p>
        </p:txBody>
      </p:sp>
      <p:sp>
        <p:nvSpPr>
          <p:cNvPr id="2" name="Text Placeholder 1">
            <a:extLst>
              <a:ext uri="{FF2B5EF4-FFF2-40B4-BE49-F238E27FC236}">
                <a16:creationId xmlns:a16="http://schemas.microsoft.com/office/drawing/2014/main" id="{B102DF5D-D9B8-92B9-1F8D-1A98536E6B9B}"/>
              </a:ext>
            </a:extLst>
          </p:cNvPr>
          <p:cNvSpPr>
            <a:spLocks noGrp="1"/>
          </p:cNvSpPr>
          <p:nvPr>
            <p:ph type="body" sz="half" idx="1"/>
          </p:nvPr>
        </p:nvSpPr>
        <p:spPr/>
        <p:txBody>
          <a:bodyPr/>
          <a:lstStyle/>
          <a:p>
            <a:pPr marL="457200" indent="-457200">
              <a:buFont typeface="Arial" panose="020B0604020202020204" pitchFamily="34" charset="0"/>
              <a:buChar char="•"/>
            </a:pPr>
            <a:r>
              <a:rPr lang="en-US" dirty="0"/>
              <a:t>344 textbooks</a:t>
            </a:r>
          </a:p>
          <a:p>
            <a:pPr marL="457200" indent="-457200">
              <a:buFont typeface="Arial" panose="020B0604020202020204" pitchFamily="34" charset="0"/>
              <a:buChar char="•"/>
            </a:pPr>
            <a:r>
              <a:rPr lang="en-US" dirty="0"/>
              <a:t>15 courses</a:t>
            </a:r>
          </a:p>
          <a:p>
            <a:pPr marL="457200" indent="-457200">
              <a:buFont typeface="Arial" panose="020B0604020202020204" pitchFamily="34" charset="0"/>
              <a:buChar char="•"/>
            </a:pPr>
            <a:r>
              <a:rPr lang="en-US" dirty="0"/>
              <a:t>650 course materials</a:t>
            </a:r>
            <a:endParaRPr lang="en-CA" dirty="0"/>
          </a:p>
        </p:txBody>
      </p:sp>
    </p:spTree>
    <p:extLst>
      <p:ext uri="{BB962C8B-B14F-4D97-AF65-F5344CB8AC3E}">
        <p14:creationId xmlns:p14="http://schemas.microsoft.com/office/powerpoint/2010/main" val="72091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title"/>
          </p:nvPr>
        </p:nvSpPr>
        <p:spPr>
          <a:xfrm>
            <a:off x="628650" y="273844"/>
            <a:ext cx="7886700" cy="994172"/>
          </a:xfrm>
          <a:prstGeom prst="rect">
            <a:avLst/>
          </a:prstGeom>
        </p:spPr>
        <p:txBody>
          <a:bodyPr/>
          <a:lstStyle/>
          <a:p>
            <a:r>
              <a:rPr lang="en-US" dirty="0"/>
              <a:t>Collection Criteria - Required</a:t>
            </a:r>
            <a:endParaRPr dirty="0"/>
          </a:p>
        </p:txBody>
      </p:sp>
      <p:sp>
        <p:nvSpPr>
          <p:cNvPr id="114" name="Content Placeholder 2"/>
          <p:cNvSpPr txBox="1">
            <a:spLocks noGrp="1"/>
          </p:cNvSpPr>
          <p:nvPr>
            <p:ph type="body" idx="1"/>
          </p:nvPr>
        </p:nvSpPr>
        <p:spPr>
          <a:xfrm>
            <a:off x="1194816" y="1369219"/>
            <a:ext cx="7320534" cy="3120428"/>
          </a:xfrm>
          <a:prstGeom prst="rect">
            <a:avLst/>
          </a:prstGeom>
        </p:spPr>
        <p:txBody>
          <a:bodyPr>
            <a:normAutofit/>
          </a:bodyPr>
          <a:lstStyle/>
          <a:p>
            <a:r>
              <a:rPr lang="en-US" dirty="0"/>
              <a:t>Textbook elements</a:t>
            </a:r>
          </a:p>
          <a:p>
            <a:r>
              <a:rPr lang="en-US" dirty="0"/>
              <a:t>Openly </a:t>
            </a:r>
            <a:r>
              <a:rPr lang="en-US" dirty="0" err="1"/>
              <a:t>licenced</a:t>
            </a:r>
            <a:endParaRPr lang="en-US" dirty="0"/>
          </a:p>
          <a:p>
            <a:r>
              <a:rPr lang="en-US" dirty="0"/>
              <a:t>Accessible</a:t>
            </a:r>
          </a:p>
          <a:p>
            <a:r>
              <a:rPr lang="en-US" dirty="0"/>
              <a:t>Canadian relevance</a:t>
            </a:r>
          </a:p>
          <a:p>
            <a:r>
              <a:rPr lang="en-US" dirty="0"/>
              <a:t>An editable file</a:t>
            </a:r>
          </a:p>
          <a:p>
            <a:r>
              <a:rPr lang="en-US" dirty="0"/>
              <a:t>A PDF file and cover</a:t>
            </a:r>
          </a:p>
          <a:p>
            <a:r>
              <a:rPr lang="en-US" dirty="0"/>
              <a:t>High quality</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title"/>
          </p:nvPr>
        </p:nvSpPr>
        <p:spPr>
          <a:xfrm>
            <a:off x="628650" y="273844"/>
            <a:ext cx="7886700" cy="994172"/>
          </a:xfrm>
          <a:prstGeom prst="rect">
            <a:avLst/>
          </a:prstGeom>
        </p:spPr>
        <p:txBody>
          <a:bodyPr/>
          <a:lstStyle/>
          <a:p>
            <a:r>
              <a:rPr lang="en-US" dirty="0"/>
              <a:t>Collection Criteria - Preferred</a:t>
            </a:r>
            <a:endParaRPr dirty="0"/>
          </a:p>
        </p:txBody>
      </p:sp>
      <p:sp>
        <p:nvSpPr>
          <p:cNvPr id="114" name="Content Placeholder 2"/>
          <p:cNvSpPr txBox="1">
            <a:spLocks noGrp="1"/>
          </p:cNvSpPr>
          <p:nvPr>
            <p:ph type="body" idx="1"/>
          </p:nvPr>
        </p:nvSpPr>
        <p:spPr>
          <a:xfrm>
            <a:off x="1194816" y="1369219"/>
            <a:ext cx="7320534" cy="3120428"/>
          </a:xfrm>
          <a:prstGeom prst="rect">
            <a:avLst/>
          </a:prstGeom>
        </p:spPr>
        <p:txBody>
          <a:bodyPr>
            <a:normAutofit lnSpcReduction="10000"/>
          </a:bodyPr>
          <a:lstStyle/>
          <a:p>
            <a:r>
              <a:rPr lang="en-US" dirty="0"/>
              <a:t>Indigenous perspectives and pedagogies</a:t>
            </a:r>
          </a:p>
          <a:p>
            <a:r>
              <a:rPr lang="en-US" dirty="0"/>
              <a:t>Universal Design for Learning (UDL) and open pedagogies</a:t>
            </a:r>
          </a:p>
          <a:p>
            <a:r>
              <a:rPr lang="en-US" dirty="0"/>
              <a:t>Equity focused</a:t>
            </a:r>
          </a:p>
          <a:p>
            <a:r>
              <a:rPr lang="en-US" dirty="0"/>
              <a:t>Reviewed</a:t>
            </a:r>
          </a:p>
          <a:p>
            <a:r>
              <a:rPr lang="en-US" dirty="0"/>
              <a:t>Have supplemental resources</a:t>
            </a:r>
          </a:p>
          <a:p>
            <a:r>
              <a:rPr lang="en-US" dirty="0"/>
              <a:t>Include interactivity and multimedia</a:t>
            </a:r>
          </a:p>
          <a:p>
            <a:r>
              <a:rPr lang="en-US" dirty="0"/>
              <a:t>Are currently being used in a Canadian classroom.</a:t>
            </a:r>
            <a:endParaRPr dirty="0"/>
          </a:p>
        </p:txBody>
      </p:sp>
    </p:spTree>
    <p:extLst>
      <p:ext uri="{BB962C8B-B14F-4D97-AF65-F5344CB8AC3E}">
        <p14:creationId xmlns:p14="http://schemas.microsoft.com/office/powerpoint/2010/main" val="214818141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txBox="1">
            <a:spLocks noGrp="1"/>
          </p:cNvSpPr>
          <p:nvPr>
            <p:ph type="title"/>
          </p:nvPr>
        </p:nvSpPr>
        <p:spPr>
          <a:prstGeom prst="rect">
            <a:avLst/>
          </a:prstGeom>
        </p:spPr>
        <p:txBody>
          <a:bodyPr/>
          <a:lstStyle/>
          <a:p>
            <a:r>
              <a:rPr lang="en-US" dirty="0"/>
              <a:t>How We Identify Resources</a:t>
            </a:r>
            <a:endParaRPr dirty="0"/>
          </a:p>
        </p:txBody>
      </p:sp>
      <p:sp>
        <p:nvSpPr>
          <p:cNvPr id="2" name="Text Placeholder 1">
            <a:extLst>
              <a:ext uri="{FF2B5EF4-FFF2-40B4-BE49-F238E27FC236}">
                <a16:creationId xmlns:a16="http://schemas.microsoft.com/office/drawing/2014/main" id="{4938DC38-CE3E-07E3-4017-108E401D485F}"/>
              </a:ext>
            </a:extLst>
          </p:cNvPr>
          <p:cNvSpPr>
            <a:spLocks noGrp="1"/>
          </p:cNvSpPr>
          <p:nvPr>
            <p:ph type="body" sz="half" idx="1"/>
          </p:nvPr>
        </p:nvSpPr>
        <p:spPr/>
        <p:txBody>
          <a:bodyPr>
            <a:normAutofit fontScale="92500" lnSpcReduction="10000"/>
          </a:bodyPr>
          <a:lstStyle/>
          <a:p>
            <a:r>
              <a:rPr lang="en-US" b="1" dirty="0"/>
              <a:t>External</a:t>
            </a:r>
          </a:p>
          <a:p>
            <a:r>
              <a:rPr lang="en-US" dirty="0"/>
              <a:t>Someone fills out the “Suggest a Textbook” form.</a:t>
            </a:r>
          </a:p>
          <a:p>
            <a:r>
              <a:rPr lang="en-CA" dirty="0"/>
              <a:t>collection.bccampus.ca/suggest-textbook</a:t>
            </a:r>
          </a:p>
        </p:txBody>
      </p:sp>
      <p:sp>
        <p:nvSpPr>
          <p:cNvPr id="3" name="Text Placeholder 2">
            <a:extLst>
              <a:ext uri="{FF2B5EF4-FFF2-40B4-BE49-F238E27FC236}">
                <a16:creationId xmlns:a16="http://schemas.microsoft.com/office/drawing/2014/main" id="{0D70DE20-CA0A-2D6A-4ED9-3A0BCBE20CD7}"/>
              </a:ext>
            </a:extLst>
          </p:cNvPr>
          <p:cNvSpPr>
            <a:spLocks noGrp="1"/>
          </p:cNvSpPr>
          <p:nvPr>
            <p:ph type="body" sz="quarter" idx="10"/>
          </p:nvPr>
        </p:nvSpPr>
        <p:spPr>
          <a:xfrm>
            <a:off x="4876800" y="1682750"/>
            <a:ext cx="3677055" cy="2201863"/>
          </a:xfrm>
        </p:spPr>
        <p:txBody>
          <a:bodyPr>
            <a:normAutofit/>
          </a:bodyPr>
          <a:lstStyle/>
          <a:p>
            <a:pPr marL="0" indent="0">
              <a:buNone/>
            </a:pPr>
            <a:r>
              <a:rPr lang="en-US" sz="2800" b="1" dirty="0"/>
              <a:t>Internal</a:t>
            </a:r>
          </a:p>
          <a:p>
            <a:pPr marL="0" indent="0">
              <a:buNone/>
            </a:pPr>
            <a:r>
              <a:rPr lang="en-US" sz="2800" dirty="0"/>
              <a:t>BCcampus staff making note of books we find.</a:t>
            </a:r>
            <a:endParaRPr lang="en-CA" sz="28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prstGeom prst="rect">
            <a:avLst/>
          </a:prstGeom>
        </p:spPr>
        <p:txBody>
          <a:bodyPr/>
          <a:lstStyle>
            <a:lvl1pPr algn="ctr"/>
          </a:lstStyle>
          <a:p>
            <a:r>
              <a:rPr lang="en-US" dirty="0"/>
              <a:t>Challenges</a:t>
            </a:r>
            <a:endParaRPr dirty="0"/>
          </a:p>
        </p:txBody>
      </p:sp>
      <p:sp>
        <p:nvSpPr>
          <p:cNvPr id="124" name="Double-click to edit"/>
          <p:cNvSpPr txBox="1">
            <a:spLocks noGrp="1"/>
          </p:cNvSpPr>
          <p:nvPr>
            <p:ph type="body" sz="half" idx="1"/>
          </p:nvPr>
        </p:nvSpPr>
        <p:spPr>
          <a:xfrm>
            <a:off x="628650" y="1369219"/>
            <a:ext cx="6198870" cy="3263504"/>
          </a:xfrm>
          <a:prstGeom prst="rect">
            <a:avLst/>
          </a:prstGeom>
        </p:spPr>
        <p:txBody>
          <a:bodyPr/>
          <a:lstStyle/>
          <a:p>
            <a:r>
              <a:rPr lang="en-US" dirty="0"/>
              <a:t>One person making decisions</a:t>
            </a:r>
          </a:p>
          <a:p>
            <a:r>
              <a:rPr lang="en-US" dirty="0"/>
              <a:t>So many open textbooks, need to prioritize</a:t>
            </a:r>
          </a:p>
          <a:p>
            <a:r>
              <a:rPr lang="en-US" dirty="0"/>
              <a:t>Identifying the accuracy of the material</a:t>
            </a:r>
          </a:p>
          <a:p>
            <a:r>
              <a:rPr lang="en-US" dirty="0"/>
              <a:t>The time it takes to review for accessibility</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301AAD-C1CD-8548-6388-F6D4327163E3}"/>
              </a:ext>
            </a:extLst>
          </p:cNvPr>
          <p:cNvSpPr>
            <a:spLocks noGrp="1"/>
          </p:cNvSpPr>
          <p:nvPr>
            <p:ph type="title"/>
          </p:nvPr>
        </p:nvSpPr>
        <p:spPr/>
        <p:txBody>
          <a:bodyPr/>
          <a:lstStyle/>
          <a:p>
            <a:r>
              <a:rPr lang="en-US" dirty="0"/>
              <a:t>Potential Resolution: A Committee</a:t>
            </a:r>
            <a:endParaRPr lang="en-CA" dirty="0"/>
          </a:p>
        </p:txBody>
      </p:sp>
      <p:sp>
        <p:nvSpPr>
          <p:cNvPr id="2" name="Text Placeholder 1">
            <a:extLst>
              <a:ext uri="{FF2B5EF4-FFF2-40B4-BE49-F238E27FC236}">
                <a16:creationId xmlns:a16="http://schemas.microsoft.com/office/drawing/2014/main" id="{C87F9DC5-1401-DB82-68D4-00496C18B078}"/>
              </a:ext>
            </a:extLst>
          </p:cNvPr>
          <p:cNvSpPr>
            <a:spLocks noGrp="1"/>
          </p:cNvSpPr>
          <p:nvPr>
            <p:ph type="body" sz="half" idx="1"/>
          </p:nvPr>
        </p:nvSpPr>
        <p:spPr>
          <a:xfrm>
            <a:off x="628650" y="1369219"/>
            <a:ext cx="7381494" cy="3263504"/>
          </a:xfrm>
        </p:spPr>
        <p:txBody>
          <a:bodyPr>
            <a:normAutofit/>
          </a:bodyPr>
          <a:lstStyle/>
          <a:p>
            <a:pPr marL="0" indent="0">
              <a:buNone/>
            </a:pPr>
            <a:r>
              <a:rPr lang="en-US" dirty="0"/>
              <a:t>A group to review suggested open textbooks on an ongoing basis.</a:t>
            </a:r>
          </a:p>
          <a:p>
            <a:pPr marL="0" indent="0">
              <a:buNone/>
            </a:pPr>
            <a:r>
              <a:rPr lang="en-CA" dirty="0"/>
              <a:t>Goals</a:t>
            </a:r>
            <a:endParaRPr lang="en-US" dirty="0"/>
          </a:p>
          <a:p>
            <a:pPr lvl="1"/>
            <a:r>
              <a:rPr lang="en-US" dirty="0"/>
              <a:t>Allow for community input on what gets added to the BC Open Collection</a:t>
            </a:r>
          </a:p>
          <a:p>
            <a:pPr lvl="1"/>
            <a:r>
              <a:rPr lang="en-US" dirty="0"/>
              <a:t>Benefit from expertise that BCcampus doesn’t have</a:t>
            </a:r>
            <a:endParaRPr lang="en-CA" dirty="0"/>
          </a:p>
          <a:p>
            <a:pPr lvl="1"/>
            <a:r>
              <a:rPr lang="en-CA" dirty="0"/>
              <a:t>Make the work more sustainable</a:t>
            </a:r>
            <a:endParaRPr lang="en-US" dirty="0"/>
          </a:p>
        </p:txBody>
      </p:sp>
    </p:spTree>
    <p:extLst>
      <p:ext uri="{BB962C8B-B14F-4D97-AF65-F5344CB8AC3E}">
        <p14:creationId xmlns:p14="http://schemas.microsoft.com/office/powerpoint/2010/main" val="363235352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90000"/>
          </a:lnSpc>
          <a:spcBef>
            <a:spcPts val="700"/>
          </a:spcBef>
          <a:spcAft>
            <a:spcPts val="0"/>
          </a:spcAft>
          <a:buClrTx/>
          <a:buSzTx/>
          <a:buFontTx/>
          <a:buNone/>
          <a:tabLst/>
          <a:defRPr kumimoji="0" sz="13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90000"/>
          </a:lnSpc>
          <a:spcBef>
            <a:spcPts val="700"/>
          </a:spcBef>
          <a:spcAft>
            <a:spcPts val="0"/>
          </a:spcAft>
          <a:buClrTx/>
          <a:buSzTx/>
          <a:buFontTx/>
          <a:buNone/>
          <a:tabLst/>
          <a:defRPr kumimoji="0" sz="13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171</TotalTime>
  <Words>1326</Words>
  <Application>Microsoft Office PowerPoint</Application>
  <PresentationFormat>On-screen Show (16:9)</PresentationFormat>
  <Paragraphs>104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 Neue</vt:lpstr>
      <vt:lpstr>Helvetica Neue Light</vt:lpstr>
      <vt:lpstr>Office Theme</vt:lpstr>
      <vt:lpstr>Growing the </vt:lpstr>
      <vt:lpstr>Vision Statement</vt:lpstr>
      <vt:lpstr>Changes to the collection in the last year</vt:lpstr>
      <vt:lpstr>Collection Overview</vt:lpstr>
      <vt:lpstr>Collection Criteria - Required</vt:lpstr>
      <vt:lpstr>Collection Criteria - Preferred</vt:lpstr>
      <vt:lpstr>How We Identify Resources</vt:lpstr>
      <vt:lpstr>Challenges</vt:lpstr>
      <vt:lpstr>Potential Resolution: A Committee</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Open Collection</dc:title>
  <dc:creator>Josie Gray</dc:creator>
  <cp:lastModifiedBy>Josie Gray</cp:lastModifiedBy>
  <cp:revision>3</cp:revision>
  <dcterms:modified xsi:type="dcterms:W3CDTF">2023-04-17T18:01:02Z</dcterms:modified>
</cp:coreProperties>
</file>